
<file path=[Content_Types].xml><?xml version="1.0" encoding="utf-8"?>
<Types xmlns="http://schemas.openxmlformats.org/package/2006/content-types">
  <Default Extension="png" ContentType="image/png"/>
  <Default Extension="bin" ContentType="application/vnd.openxmlformats-officedocument.oleObject"/>
  <Default Extension="jpeg" ContentType="image/jpeg"/>
  <Default Extension="wmf" ContentType="image/x-wmf"/>
  <Default Extension="emf" ContentType="image/x-emf"/>
  <Default Extension="rels" ContentType="application/vnd.openxmlformats-package.relationships+xml"/>
  <Default Extension="xml" ContentType="application/xml"/>
  <Default Extension="vml" ContentType="application/vnd.openxmlformats-officedocument.vmlDrawing"/>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1"/>
  </p:sldMasterIdLst>
  <p:notesMasterIdLst>
    <p:notesMasterId r:id="rId26"/>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1777" autoAdjust="0"/>
  </p:normalViewPr>
  <p:slideViewPr>
    <p:cSldViewPr>
      <p:cViewPr varScale="1">
        <p:scale>
          <a:sx n="71" d="100"/>
          <a:sy n="71" d="100"/>
        </p:scale>
        <p:origin x="-1860" y="-9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1.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12.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13.e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14.e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15.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296F2F4-ABFD-4B7E-9EBE-937D1E20B311}" type="datetimeFigureOut">
              <a:rPr lang="en-US" smtClean="0"/>
              <a:t>10/4/2013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503DFEB-3733-446C-A66D-DA0877734FD7}" type="slidenum">
              <a:rPr lang="en-US" smtClean="0"/>
              <a:t>‹#›</a:t>
            </a:fld>
            <a:endParaRPr lang="en-US"/>
          </a:p>
        </p:txBody>
      </p:sp>
    </p:spTree>
    <p:extLst>
      <p:ext uri="{BB962C8B-B14F-4D97-AF65-F5344CB8AC3E}">
        <p14:creationId xmlns:p14="http://schemas.microsoft.com/office/powerpoint/2010/main" val="123198061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Reading – we’ll ask a couple quiz questions also from the Pace University</a:t>
            </a:r>
            <a:r>
              <a:rPr lang="en-US" baseline="0" dirty="0" smtClean="0"/>
              <a:t> tutorial at http://csis.pace.edu/~marchese/CS389/L8/DomainModel-UML_short.pdf.</a:t>
            </a:r>
          </a:p>
          <a:p>
            <a:endParaRPr lang="en-US" baseline="0" dirty="0" smtClean="0"/>
          </a:p>
          <a:p>
            <a:r>
              <a:rPr lang="en-US" baseline="0" dirty="0" smtClean="0"/>
              <a:t>Help in here for most of the quiz questions – see pages marked Q1, etc.</a:t>
            </a:r>
            <a:endParaRPr lang="en-US" dirty="0"/>
          </a:p>
        </p:txBody>
      </p:sp>
      <p:sp>
        <p:nvSpPr>
          <p:cNvPr id="4" name="Slide Number Placeholder 3"/>
          <p:cNvSpPr>
            <a:spLocks noGrp="1"/>
          </p:cNvSpPr>
          <p:nvPr>
            <p:ph type="sldNum" sz="quarter" idx="10"/>
          </p:nvPr>
        </p:nvSpPr>
        <p:spPr/>
        <p:txBody>
          <a:bodyPr/>
          <a:lstStyle/>
          <a:p>
            <a:fld id="{B503DFEB-3733-446C-A66D-DA0877734FD7}" type="slidenum">
              <a:rPr lang="en-US" smtClean="0"/>
              <a:t>1</a:t>
            </a:fld>
            <a:endParaRPr lang="en-US"/>
          </a:p>
        </p:txBody>
      </p:sp>
    </p:spTree>
    <p:extLst>
      <p:ext uri="{BB962C8B-B14F-4D97-AF65-F5344CB8AC3E}">
        <p14:creationId xmlns:p14="http://schemas.microsoft.com/office/powerpoint/2010/main" val="407949892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Domain model</a:t>
            </a:r>
            <a:r>
              <a:rPr lang="en-US" baseline="0" dirty="0" smtClean="0"/>
              <a:t> can easily be extended to your data model (ER-Diagram) and your design model (class diagram)</a:t>
            </a:r>
            <a:endParaRPr lang="en-US" dirty="0"/>
          </a:p>
        </p:txBody>
      </p:sp>
      <p:sp>
        <p:nvSpPr>
          <p:cNvPr id="4" name="Slide Number Placeholder 3"/>
          <p:cNvSpPr>
            <a:spLocks noGrp="1"/>
          </p:cNvSpPr>
          <p:nvPr>
            <p:ph type="sldNum" sz="quarter" idx="10"/>
          </p:nvPr>
        </p:nvSpPr>
        <p:spPr/>
        <p:txBody>
          <a:bodyPr/>
          <a:lstStyle/>
          <a:p>
            <a:fld id="{B503DFEB-3733-446C-A66D-DA0877734FD7}" type="slidenum">
              <a:rPr lang="en-US" smtClean="0"/>
              <a:t>16</a:t>
            </a:fld>
            <a:endParaRPr lang="en-US"/>
          </a:p>
        </p:txBody>
      </p:sp>
    </p:spTree>
    <p:extLst>
      <p:ext uri="{BB962C8B-B14F-4D97-AF65-F5344CB8AC3E}">
        <p14:creationId xmlns:p14="http://schemas.microsoft.com/office/powerpoint/2010/main" val="226039536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err="1" smtClean="0"/>
              <a:t>LahiTV</a:t>
            </a:r>
            <a:r>
              <a:rPr lang="en-US" dirty="0" smtClean="0"/>
              <a:t> domain model, from http://130.188.225.9:8080/lahitv/doc/integration_guide.html. </a:t>
            </a:r>
          </a:p>
          <a:p>
            <a:r>
              <a:rPr lang="en-US" dirty="0" smtClean="0"/>
              <a:t>It’s a content management system.</a:t>
            </a:r>
          </a:p>
          <a:p>
            <a:endParaRPr lang="en-US" dirty="0"/>
          </a:p>
        </p:txBody>
      </p:sp>
      <p:sp>
        <p:nvSpPr>
          <p:cNvPr id="4" name="Slide Number Placeholder 3"/>
          <p:cNvSpPr>
            <a:spLocks noGrp="1"/>
          </p:cNvSpPr>
          <p:nvPr>
            <p:ph type="sldNum" sz="quarter" idx="10"/>
          </p:nvPr>
        </p:nvSpPr>
        <p:spPr/>
        <p:txBody>
          <a:bodyPr/>
          <a:lstStyle/>
          <a:p>
            <a:fld id="{B503DFEB-3733-446C-A66D-DA0877734FD7}" type="slidenum">
              <a:rPr lang="en-US" smtClean="0"/>
              <a:t>17</a:t>
            </a:fld>
            <a:endParaRPr lang="en-US"/>
          </a:p>
        </p:txBody>
      </p:sp>
    </p:spTree>
    <p:extLst>
      <p:ext uri="{BB962C8B-B14F-4D97-AF65-F5344CB8AC3E}">
        <p14:creationId xmlns:p14="http://schemas.microsoft.com/office/powerpoint/2010/main" val="427232511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full UML attribute syntax:</a:t>
            </a:r>
          </a:p>
          <a:p>
            <a:r>
              <a:rPr lang="en-US" dirty="0" smtClean="0"/>
              <a:t>visibility name :</a:t>
            </a:r>
            <a:r>
              <a:rPr lang="en-US" baseline="0" dirty="0" smtClean="0"/>
              <a:t> type multiplicity = default {property-string} =&gt; e.g. + store : </a:t>
            </a:r>
            <a:r>
              <a:rPr lang="en-US" baseline="0" dirty="0" err="1" smtClean="0"/>
              <a:t>Walmart</a:t>
            </a:r>
            <a:r>
              <a:rPr lang="en-US" baseline="0" dirty="0" smtClean="0"/>
              <a:t> [1..*] {</a:t>
            </a:r>
            <a:r>
              <a:rPr lang="en-US" baseline="0" dirty="0" err="1" smtClean="0"/>
              <a:t>readOnly</a:t>
            </a:r>
            <a:r>
              <a:rPr lang="en-US" baseline="0" dirty="0" smtClean="0"/>
              <a:t>}</a:t>
            </a:r>
            <a:endParaRPr lang="en-US" dirty="0"/>
          </a:p>
        </p:txBody>
      </p:sp>
      <p:sp>
        <p:nvSpPr>
          <p:cNvPr id="4" name="Slide Number Placeholder 3"/>
          <p:cNvSpPr>
            <a:spLocks noGrp="1"/>
          </p:cNvSpPr>
          <p:nvPr>
            <p:ph type="sldNum" sz="quarter" idx="10"/>
          </p:nvPr>
        </p:nvSpPr>
        <p:spPr/>
        <p:txBody>
          <a:bodyPr/>
          <a:lstStyle/>
          <a:p>
            <a:fld id="{B503DFEB-3733-446C-A66D-DA0877734FD7}" type="slidenum">
              <a:rPr lang="en-US" smtClean="0"/>
              <a:t>22</a:t>
            </a:fld>
            <a:endParaRPr lang="en-US"/>
          </a:p>
        </p:txBody>
      </p:sp>
    </p:spTree>
    <p:extLst>
      <p:ext uri="{BB962C8B-B14F-4D97-AF65-F5344CB8AC3E}">
        <p14:creationId xmlns:p14="http://schemas.microsoft.com/office/powerpoint/2010/main" val="249027868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For your</a:t>
            </a:r>
            <a:r>
              <a:rPr lang="en-US" baseline="0" dirty="0" smtClean="0"/>
              <a:t> reference …</a:t>
            </a:r>
            <a:endParaRPr lang="en-US" dirty="0"/>
          </a:p>
        </p:txBody>
      </p:sp>
      <p:sp>
        <p:nvSpPr>
          <p:cNvPr id="4" name="Slide Number Placeholder 3"/>
          <p:cNvSpPr>
            <a:spLocks noGrp="1"/>
          </p:cNvSpPr>
          <p:nvPr>
            <p:ph type="sldNum" sz="quarter" idx="10"/>
          </p:nvPr>
        </p:nvSpPr>
        <p:spPr/>
        <p:txBody>
          <a:bodyPr/>
          <a:lstStyle/>
          <a:p>
            <a:fld id="{B503DFEB-3733-446C-A66D-DA0877734FD7}" type="slidenum">
              <a:rPr lang="en-US" smtClean="0"/>
              <a:t>23</a:t>
            </a:fld>
            <a:endParaRPr lang="en-US"/>
          </a:p>
        </p:txBody>
      </p:sp>
    </p:spTree>
    <p:extLst>
      <p:ext uri="{BB962C8B-B14F-4D97-AF65-F5344CB8AC3E}">
        <p14:creationId xmlns:p14="http://schemas.microsoft.com/office/powerpoint/2010/main" val="74824674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We’ll do this </a:t>
            </a:r>
            <a:r>
              <a:rPr lang="en-US" smtClean="0"/>
              <a:t>in class!</a:t>
            </a:r>
            <a:endParaRPr lang="en-US"/>
          </a:p>
        </p:txBody>
      </p:sp>
      <p:sp>
        <p:nvSpPr>
          <p:cNvPr id="4" name="Slide Number Placeholder 3"/>
          <p:cNvSpPr>
            <a:spLocks noGrp="1"/>
          </p:cNvSpPr>
          <p:nvPr>
            <p:ph type="sldNum" sz="quarter" idx="10"/>
          </p:nvPr>
        </p:nvSpPr>
        <p:spPr/>
        <p:txBody>
          <a:bodyPr/>
          <a:lstStyle/>
          <a:p>
            <a:fld id="{B503DFEB-3733-446C-A66D-DA0877734FD7}" type="slidenum">
              <a:rPr lang="en-US" smtClean="0"/>
              <a:t>24</a:t>
            </a:fld>
            <a:endParaRPr lang="en-US"/>
          </a:p>
        </p:txBody>
      </p:sp>
    </p:spTree>
    <p:extLst>
      <p:ext uri="{BB962C8B-B14F-4D97-AF65-F5344CB8AC3E}">
        <p14:creationId xmlns:p14="http://schemas.microsoft.com/office/powerpoint/2010/main" val="244075188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Q1 = help for Quiz Question 1, etc.</a:t>
            </a:r>
          </a:p>
          <a:p>
            <a:endParaRPr lang="en-US" dirty="0" smtClean="0"/>
          </a:p>
          <a:p>
            <a:r>
              <a:rPr lang="en-US" dirty="0" smtClean="0"/>
              <a:t>Why do a</a:t>
            </a:r>
            <a:r>
              <a:rPr lang="en-US" baseline="0" dirty="0" smtClean="0"/>
              <a:t> domain model?  This page gives the main answers (top and bottom bullets.)  For even more, see the additional resource – page 5 of the </a:t>
            </a:r>
            <a:r>
              <a:rPr lang="en-US" baseline="0" dirty="0" err="1" smtClean="0"/>
              <a:t>pdf</a:t>
            </a:r>
            <a:r>
              <a:rPr lang="en-US" baseline="0" dirty="0" smtClean="0"/>
              <a:t>.</a:t>
            </a:r>
            <a:endParaRPr lang="en-US" dirty="0"/>
          </a:p>
        </p:txBody>
      </p:sp>
      <p:sp>
        <p:nvSpPr>
          <p:cNvPr id="4" name="Slide Number Placeholder 3"/>
          <p:cNvSpPr>
            <a:spLocks noGrp="1"/>
          </p:cNvSpPr>
          <p:nvPr>
            <p:ph type="sldNum" sz="quarter" idx="10"/>
          </p:nvPr>
        </p:nvSpPr>
        <p:spPr/>
        <p:txBody>
          <a:bodyPr/>
          <a:lstStyle/>
          <a:p>
            <a:fld id="{B503DFEB-3733-446C-A66D-DA0877734FD7}" type="slidenum">
              <a:rPr lang="en-US" smtClean="0"/>
              <a:t>3</a:t>
            </a:fld>
            <a:endParaRPr lang="en-US"/>
          </a:p>
        </p:txBody>
      </p:sp>
    </p:spTree>
    <p:extLst>
      <p:ext uri="{BB962C8B-B14F-4D97-AF65-F5344CB8AC3E}">
        <p14:creationId xmlns:p14="http://schemas.microsoft.com/office/powerpoint/2010/main" val="159859102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POS:</a:t>
            </a:r>
            <a:r>
              <a:rPr lang="en-US" baseline="0" dirty="0" smtClean="0"/>
              <a:t> </a:t>
            </a:r>
            <a:r>
              <a:rPr lang="en-US" dirty="0" smtClean="0"/>
              <a:t>Point of Sale System</a:t>
            </a:r>
          </a:p>
          <a:p>
            <a:endParaRPr lang="en-US" dirty="0" smtClean="0"/>
          </a:p>
          <a:p>
            <a:r>
              <a:rPr lang="en-US" dirty="0" smtClean="0"/>
              <a:t>A POS system is a computerized</a:t>
            </a:r>
            <a:r>
              <a:rPr lang="en-US" baseline="0" dirty="0" smtClean="0"/>
              <a:t> application used in part to record sales and handle payments; it is typically used in a retail store. It includes hardware components such as computer and bar code scanner, and software to run the system. It interfaces to various service applications, such as a third-party tax calculator and inventory control.</a:t>
            </a:r>
          </a:p>
          <a:p>
            <a:endParaRPr lang="en-US" baseline="0" dirty="0" smtClean="0"/>
          </a:p>
          <a:p>
            <a:r>
              <a:rPr lang="en-US" baseline="0" dirty="0" smtClean="0"/>
              <a:t>Sometime an arrow (e.g., “Captured-on </a:t>
            </a:r>
            <a:r>
              <a:rPr lang="en-US" baseline="0" dirty="0" smtClean="0">
                <a:sym typeface="Wingdings" panose="05000000000000000000" pitchFamily="2" charset="2"/>
              </a:rPr>
              <a:t>”)</a:t>
            </a:r>
            <a:r>
              <a:rPr lang="en-US" baseline="0" dirty="0" smtClean="0"/>
              <a:t> is used to help with reading.  For instance, “Zero to one Sale is Captured-on a Register.” The arrow provides direction for reading the relation properly.</a:t>
            </a:r>
            <a:endParaRPr lang="en-US" dirty="0" smtClean="0"/>
          </a:p>
        </p:txBody>
      </p:sp>
      <p:sp>
        <p:nvSpPr>
          <p:cNvPr id="4" name="Slide Number Placeholder 3"/>
          <p:cNvSpPr>
            <a:spLocks noGrp="1"/>
          </p:cNvSpPr>
          <p:nvPr>
            <p:ph type="sldNum" sz="quarter" idx="10"/>
          </p:nvPr>
        </p:nvSpPr>
        <p:spPr/>
        <p:txBody>
          <a:bodyPr/>
          <a:lstStyle/>
          <a:p>
            <a:fld id="{B503DFEB-3733-446C-A66D-DA0877734FD7}" type="slidenum">
              <a:rPr lang="en-US" smtClean="0"/>
              <a:t>4</a:t>
            </a:fld>
            <a:endParaRPr lang="en-US"/>
          </a:p>
        </p:txBody>
      </p:sp>
    </p:spTree>
    <p:extLst>
      <p:ext uri="{BB962C8B-B14F-4D97-AF65-F5344CB8AC3E}">
        <p14:creationId xmlns:p14="http://schemas.microsoft.com/office/powerpoint/2010/main" val="251501487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503DFEB-3733-446C-A66D-DA0877734FD7}" type="slidenum">
              <a:rPr lang="en-US" smtClean="0"/>
              <a:t>7</a:t>
            </a:fld>
            <a:endParaRPr lang="en-US"/>
          </a:p>
        </p:txBody>
      </p:sp>
    </p:spTree>
    <p:extLst>
      <p:ext uri="{BB962C8B-B14F-4D97-AF65-F5344CB8AC3E}">
        <p14:creationId xmlns:p14="http://schemas.microsoft.com/office/powerpoint/2010/main" val="259622673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There are many others (ignored for brevity).  The additional resource, p 9 of the </a:t>
            </a:r>
            <a:r>
              <a:rPr lang="en-US" dirty="0" err="1" smtClean="0"/>
              <a:t>pdf</a:t>
            </a:r>
            <a:r>
              <a:rPr lang="en-US" dirty="0" smtClean="0"/>
              <a:t>, introduces</a:t>
            </a:r>
            <a:r>
              <a:rPr lang="en-US" baseline="0" dirty="0" smtClean="0"/>
              <a:t> some of these other categories that often make good domain classes.</a:t>
            </a:r>
            <a:endParaRPr lang="en-US" dirty="0" smtClean="0"/>
          </a:p>
          <a:p>
            <a:r>
              <a:rPr lang="en-US" dirty="0" smtClean="0"/>
              <a:t>Find if</a:t>
            </a:r>
            <a:r>
              <a:rPr lang="en-US" baseline="0" dirty="0" smtClean="0"/>
              <a:t> there is such a category list for the domain you are working on.</a:t>
            </a:r>
            <a:endParaRPr lang="en-US" dirty="0"/>
          </a:p>
        </p:txBody>
      </p:sp>
      <p:sp>
        <p:nvSpPr>
          <p:cNvPr id="4" name="Slide Number Placeholder 3"/>
          <p:cNvSpPr>
            <a:spLocks noGrp="1"/>
          </p:cNvSpPr>
          <p:nvPr>
            <p:ph type="sldNum" sz="quarter" idx="10"/>
          </p:nvPr>
        </p:nvSpPr>
        <p:spPr/>
        <p:txBody>
          <a:bodyPr/>
          <a:lstStyle/>
          <a:p>
            <a:fld id="{B503DFEB-3733-446C-A66D-DA0877734FD7}" type="slidenum">
              <a:rPr lang="en-US" smtClean="0"/>
              <a:t>8</a:t>
            </a:fld>
            <a:endParaRPr lang="en-US"/>
          </a:p>
        </p:txBody>
      </p:sp>
    </p:spTree>
    <p:extLst>
      <p:ext uri="{BB962C8B-B14F-4D97-AF65-F5344CB8AC3E}">
        <p14:creationId xmlns:p14="http://schemas.microsoft.com/office/powerpoint/2010/main" val="260220239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Note that there may be</a:t>
            </a:r>
            <a:r>
              <a:rPr lang="en-US" baseline="0" dirty="0" smtClean="0"/>
              <a:t> more domain classes than that are found in use cases (some may be just in the domain expert’s head). So, list down as many classes as you (the domain expert) can think of that are related to your project.</a:t>
            </a:r>
          </a:p>
          <a:p>
            <a:r>
              <a:rPr lang="en-US" baseline="0" dirty="0" smtClean="0"/>
              <a:t>You will then have to make an educated decision based on the client’s requirement if you need to model all of those classes or not. Ignore classes that has nothing to do with requirements.</a:t>
            </a:r>
          </a:p>
          <a:p>
            <a:r>
              <a:rPr lang="en-US" baseline="0" dirty="0" smtClean="0"/>
              <a:t>As you already noticed, this is an art rather than science and you are bound to be imprecise. But with iterations, you will refine them and make the model better.</a:t>
            </a:r>
          </a:p>
        </p:txBody>
      </p:sp>
      <p:sp>
        <p:nvSpPr>
          <p:cNvPr id="4" name="Slide Number Placeholder 3"/>
          <p:cNvSpPr>
            <a:spLocks noGrp="1"/>
          </p:cNvSpPr>
          <p:nvPr>
            <p:ph type="sldNum" sz="quarter" idx="10"/>
          </p:nvPr>
        </p:nvSpPr>
        <p:spPr/>
        <p:txBody>
          <a:bodyPr/>
          <a:lstStyle/>
          <a:p>
            <a:fld id="{B503DFEB-3733-446C-A66D-DA0877734FD7}" type="slidenum">
              <a:rPr lang="en-US" smtClean="0"/>
              <a:t>10</a:t>
            </a:fld>
            <a:endParaRPr lang="en-US"/>
          </a:p>
        </p:txBody>
      </p:sp>
    </p:spTree>
    <p:extLst>
      <p:ext uri="{BB962C8B-B14F-4D97-AF65-F5344CB8AC3E}">
        <p14:creationId xmlns:p14="http://schemas.microsoft.com/office/powerpoint/2010/main" val="383517614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smtClean="0"/>
          </a:p>
        </p:txBody>
      </p:sp>
      <p:sp>
        <p:nvSpPr>
          <p:cNvPr id="4" name="Slide Number Placeholder 3"/>
          <p:cNvSpPr>
            <a:spLocks noGrp="1"/>
          </p:cNvSpPr>
          <p:nvPr>
            <p:ph type="sldNum" sz="quarter" idx="10"/>
          </p:nvPr>
        </p:nvSpPr>
        <p:spPr/>
        <p:txBody>
          <a:bodyPr/>
          <a:lstStyle/>
          <a:p>
            <a:fld id="{B503DFEB-3733-446C-A66D-DA0877734FD7}" type="slidenum">
              <a:rPr lang="en-US" smtClean="0"/>
              <a:t>11</a:t>
            </a:fld>
            <a:endParaRPr lang="en-US"/>
          </a:p>
        </p:txBody>
      </p:sp>
    </p:spTree>
    <p:extLst>
      <p:ext uri="{BB962C8B-B14F-4D97-AF65-F5344CB8AC3E}">
        <p14:creationId xmlns:p14="http://schemas.microsoft.com/office/powerpoint/2010/main" val="251501487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If we do not think of some conceptual class X as a number or</a:t>
            </a:r>
            <a:r>
              <a:rPr lang="en-US" baseline="0" dirty="0" smtClean="0"/>
              <a:t> text in the real world, X is probably a conceptual class, not an attribute.</a:t>
            </a:r>
            <a:endParaRPr lang="en-US" dirty="0"/>
          </a:p>
        </p:txBody>
      </p:sp>
      <p:sp>
        <p:nvSpPr>
          <p:cNvPr id="4" name="Slide Number Placeholder 3"/>
          <p:cNvSpPr>
            <a:spLocks noGrp="1"/>
          </p:cNvSpPr>
          <p:nvPr>
            <p:ph type="sldNum" sz="quarter" idx="10"/>
          </p:nvPr>
        </p:nvSpPr>
        <p:spPr/>
        <p:txBody>
          <a:bodyPr/>
          <a:lstStyle/>
          <a:p>
            <a:fld id="{B503DFEB-3733-446C-A66D-DA0877734FD7}" type="slidenum">
              <a:rPr lang="en-US" smtClean="0"/>
              <a:t>12</a:t>
            </a:fld>
            <a:endParaRPr lang="en-US"/>
          </a:p>
        </p:txBody>
      </p:sp>
    </p:spTree>
    <p:extLst>
      <p:ext uri="{BB962C8B-B14F-4D97-AF65-F5344CB8AC3E}">
        <p14:creationId xmlns:p14="http://schemas.microsoft.com/office/powerpoint/2010/main" val="229429674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Mixing design elements with domain elements can clutter your domain</a:t>
            </a:r>
            <a:r>
              <a:rPr lang="en-US" baseline="0" dirty="0" smtClean="0"/>
              <a:t> model</a:t>
            </a:r>
            <a:endParaRPr lang="en-US" dirty="0"/>
          </a:p>
        </p:txBody>
      </p:sp>
      <p:sp>
        <p:nvSpPr>
          <p:cNvPr id="4" name="Slide Number Placeholder 3"/>
          <p:cNvSpPr>
            <a:spLocks noGrp="1"/>
          </p:cNvSpPr>
          <p:nvPr>
            <p:ph type="sldNum" sz="quarter" idx="10"/>
          </p:nvPr>
        </p:nvSpPr>
        <p:spPr/>
        <p:txBody>
          <a:bodyPr/>
          <a:lstStyle/>
          <a:p>
            <a:fld id="{B503DFEB-3733-446C-A66D-DA0877734FD7}" type="slidenum">
              <a:rPr lang="en-US" smtClean="0"/>
              <a:t>15</a:t>
            </a:fld>
            <a:endParaRPr lang="en-US"/>
          </a:p>
        </p:txBody>
      </p:sp>
    </p:spTree>
    <p:extLst>
      <p:ext uri="{BB962C8B-B14F-4D97-AF65-F5344CB8AC3E}">
        <p14:creationId xmlns:p14="http://schemas.microsoft.com/office/powerpoint/2010/main" val="298370814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905000"/>
            <a:ext cx="7543800" cy="2593975"/>
          </a:xfrm>
        </p:spPr>
        <p:txBody>
          <a:bodyPr anchor="b"/>
          <a:lstStyle>
            <a:lvl1pPr>
              <a:defRPr sz="6600">
                <a:ln>
                  <a:noFill/>
                </a:ln>
                <a:solidFill>
                  <a:schemeClr val="tx2"/>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685800" y="4572000"/>
            <a:ext cx="6461760" cy="1066800"/>
          </a:xfrm>
        </p:spPr>
        <p:txBody>
          <a:bodyPr anchor="t">
            <a:normAutofit/>
          </a:bodyPr>
          <a:lstStyle>
            <a:lvl1pPr marL="0" indent="0" algn="l">
              <a:buNone/>
              <a:defRPr sz="20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F0E0FBBC-5974-4807-856A-68081B458B70}" type="datetime1">
              <a:rPr lang="en-US" smtClean="0"/>
              <a:t>10/4/2013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40FFC4C-773D-4A3E-83EC-9E8F3CF72A63}" type="datetime1">
              <a:rPr lang="en-US" smtClean="0"/>
              <a:t>10/4/2013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1752600" cy="5851525"/>
          </a:xfrm>
        </p:spPr>
        <p:txBody>
          <a:bodyPr vert="eaVert" anchor="b" anchorCtr="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15A1343-B896-42BD-AD64-511AF2953F66}" type="datetime1">
              <a:rPr lang="en-US" smtClean="0"/>
              <a:t>10/4/2013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6140A7D-D25B-4BE2-B1EB-A7B0AA2D722E}" type="datetime1">
              <a:rPr lang="en-US" smtClean="0"/>
              <a:t>10/4/2013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5486400"/>
            <a:ext cx="7659687" cy="1168400"/>
          </a:xfrm>
        </p:spPr>
        <p:txBody>
          <a:bodyPr anchor="t"/>
          <a:lstStyle>
            <a:lvl1pPr algn="l">
              <a:defRPr sz="36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722313" y="3852863"/>
            <a:ext cx="6135687" cy="1633538"/>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4C27017-B6FC-4E5A-8524-D6C424EFF837}" type="datetime1">
              <a:rPr lang="en-US" smtClean="0"/>
              <a:t>10/4/2013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4196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BF51C254-682B-456A-AD5F-BC6B6491AF3D}" type="datetime1">
              <a:rPr lang="en-US" smtClean="0"/>
              <a:t>10/4/2013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4196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4196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45010BC7-4244-4D5F-8E91-9B0CDA674913}" type="datetime1">
              <a:rPr lang="en-US" smtClean="0"/>
              <a:t>10/4/2013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9034239B-14C1-45DD-B2AB-A48A8DFE6100}" type="datetime1">
              <a:rPr lang="en-US" smtClean="0"/>
              <a:t>10/4/2013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09FD8CC-3C08-4EE7-9E48-778B58051FCF}" type="datetime1">
              <a:rPr lang="en-US" smtClean="0"/>
              <a:t>10/4/2013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4801" y="5495544"/>
            <a:ext cx="7772400" cy="594360"/>
          </a:xfrm>
        </p:spPr>
        <p:txBody>
          <a:bodyPr anchor="b"/>
          <a:lstStyle>
            <a:lvl1pPr algn="ctr">
              <a:defRPr sz="2200" b="1"/>
            </a:lvl1pPr>
          </a:lstStyle>
          <a:p>
            <a:r>
              <a:rPr lang="en-US" smtClean="0"/>
              <a:t>Click to edit Master title style</a:t>
            </a:r>
            <a:endParaRPr lang="en-US" dirty="0"/>
          </a:p>
        </p:txBody>
      </p:sp>
      <p:sp>
        <p:nvSpPr>
          <p:cNvPr id="4" name="Text Placeholder 3"/>
          <p:cNvSpPr>
            <a:spLocks noGrp="1"/>
          </p:cNvSpPr>
          <p:nvPr>
            <p:ph type="body" sz="half" idx="2"/>
          </p:nvPr>
        </p:nvSpPr>
        <p:spPr>
          <a:xfrm>
            <a:off x="304799" y="6096000"/>
            <a:ext cx="7772401" cy="6096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75D81AB-8CDC-4061-B812-9EA6A1546DE2}" type="datetime1">
              <a:rPr lang="en-US" smtClean="0"/>
              <a:t>10/4/2013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9" name="Content Placeholder 8"/>
          <p:cNvSpPr>
            <a:spLocks noGrp="1"/>
          </p:cNvSpPr>
          <p:nvPr>
            <p:ph sz="quarter" idx="13"/>
          </p:nvPr>
        </p:nvSpPr>
        <p:spPr>
          <a:xfrm>
            <a:off x="304800" y="381000"/>
            <a:ext cx="7772400" cy="494284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1752" y="5495278"/>
            <a:ext cx="7772400" cy="594626"/>
          </a:xfrm>
        </p:spPr>
        <p:txBody>
          <a:bodyPr anchor="b"/>
          <a:lstStyle>
            <a:lvl1pPr algn="ctr">
              <a:defRPr sz="2200" b="1">
                <a:ln>
                  <a:noFill/>
                </a:ln>
                <a:solidFill>
                  <a:schemeClr val="tx2"/>
                </a:solidFill>
              </a:defRPr>
            </a:lvl1pPr>
          </a:lstStyle>
          <a:p>
            <a:r>
              <a:rPr lang="en-US" smtClean="0"/>
              <a:t>Click to edit Master title style</a:t>
            </a:r>
            <a:endParaRPr lang="en-US" dirty="0"/>
          </a:p>
        </p:txBody>
      </p:sp>
      <p:sp>
        <p:nvSpPr>
          <p:cNvPr id="3" name="Picture Placeholder 2"/>
          <p:cNvSpPr>
            <a:spLocks noGrp="1"/>
          </p:cNvSpPr>
          <p:nvPr>
            <p:ph type="pic" idx="1"/>
          </p:nvPr>
        </p:nvSpPr>
        <p:spPr>
          <a:xfrm>
            <a:off x="0" y="0"/>
            <a:ext cx="84582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301752" y="6096000"/>
            <a:ext cx="7772400" cy="612648"/>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8" name="Date Placeholder 7"/>
          <p:cNvSpPr>
            <a:spLocks noGrp="1"/>
          </p:cNvSpPr>
          <p:nvPr>
            <p:ph type="dt" sz="half" idx="10"/>
          </p:nvPr>
        </p:nvSpPr>
        <p:spPr/>
        <p:txBody>
          <a:bodyPr/>
          <a:lstStyle/>
          <a:p>
            <a:fld id="{BA56951C-43D8-4426-AE3E-9CF9ACA91ECB}" type="datetime1">
              <a:rPr lang="en-US" smtClean="0"/>
              <a:t>10/4/2013</a:t>
            </a:fld>
            <a:endParaRPr lang="en-US"/>
          </a:p>
        </p:txBody>
      </p:sp>
      <p:sp>
        <p:nvSpPr>
          <p:cNvPr id="9" name="Slide Number Placeholder 8"/>
          <p:cNvSpPr>
            <a:spLocks noGrp="1"/>
          </p:cNvSpPr>
          <p:nvPr>
            <p:ph type="sldNum" sz="quarter" idx="11"/>
          </p:nvPr>
        </p:nvSpPr>
        <p:spPr/>
        <p:txBody>
          <a:bodyPr/>
          <a:lstStyle/>
          <a:p>
            <a:fld id="{B6F15528-21DE-4FAA-801E-634DDDAF4B2B}" type="slidenum">
              <a:rPr lang="en-US" smtClean="0"/>
              <a:pPr/>
              <a:t>‹#›</a:t>
            </a:fld>
            <a:endParaRPr lang="en-US"/>
          </a:p>
        </p:txBody>
      </p:sp>
      <p:sp>
        <p:nvSpPr>
          <p:cNvPr id="10" name="Footer Placeholder 9"/>
          <p:cNvSpPr>
            <a:spLocks noGrp="1"/>
          </p:cNvSpPr>
          <p:nvPr>
            <p:ph type="ftr" sz="quarter" idx="12"/>
          </p:nvPr>
        </p:nvSpPr>
        <p:spPr/>
        <p:txBody>
          <a:bodyPr/>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7620000" cy="1143000"/>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7620000" cy="48006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Rectangle 6"/>
          <p:cNvSpPr/>
          <p:nvPr/>
        </p:nvSpPr>
        <p:spPr>
          <a:xfrm>
            <a:off x="8458200" y="0"/>
            <a:ext cx="6858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8458200" y="5486400"/>
            <a:ext cx="685800" cy="6858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4"/>
          </p:nvPr>
        </p:nvSpPr>
        <p:spPr>
          <a:xfrm>
            <a:off x="8531788" y="5648960"/>
            <a:ext cx="548640" cy="396240"/>
          </a:xfrm>
          <a:prstGeom prst="bracketPair">
            <a:avLst>
              <a:gd name="adj" fmla="val 17949"/>
            </a:avLst>
          </a:prstGeom>
          <a:ln w="19050">
            <a:solidFill>
              <a:srgbClr val="FFFFFF"/>
            </a:solidFill>
          </a:ln>
        </p:spPr>
        <p:txBody>
          <a:bodyPr vert="horz" lIns="0" tIns="0" rIns="0" bIns="0" rtlCol="0" anchor="ctr"/>
          <a:lstStyle>
            <a:lvl1pPr algn="ctr">
              <a:defRPr sz="1800">
                <a:solidFill>
                  <a:srgbClr val="FFFFFF"/>
                </a:solidFill>
              </a:defRPr>
            </a:lvl1pPr>
          </a:lstStyle>
          <a:p>
            <a:fld id="{B6F15528-21DE-4FAA-801E-634DDDAF4B2B}" type="slidenum">
              <a:rPr lang="en-US" smtClean="0"/>
              <a:pPr/>
              <a:t>‹#›</a:t>
            </a:fld>
            <a:endParaRPr lang="en-US"/>
          </a:p>
        </p:txBody>
      </p:sp>
      <p:sp>
        <p:nvSpPr>
          <p:cNvPr id="5" name="Footer Placeholder 4"/>
          <p:cNvSpPr>
            <a:spLocks noGrp="1"/>
          </p:cNvSpPr>
          <p:nvPr>
            <p:ph type="ftr" sz="quarter" idx="3"/>
          </p:nvPr>
        </p:nvSpPr>
        <p:spPr>
          <a:xfrm rot="16200000">
            <a:off x="7586910" y="4048760"/>
            <a:ext cx="2367281" cy="365760"/>
          </a:xfrm>
          <a:prstGeom prst="rect">
            <a:avLst/>
          </a:prstGeom>
        </p:spPr>
        <p:txBody>
          <a:bodyPr vert="horz" lIns="91440" tIns="45720" rIns="91440" bIns="45720" rtlCol="0" anchor="ctr"/>
          <a:lstStyle>
            <a:lvl1pPr algn="r">
              <a:defRPr sz="1200">
                <a:solidFill>
                  <a:schemeClr val="bg2"/>
                </a:solidFill>
              </a:defRPr>
            </a:lvl1pPr>
          </a:lstStyle>
          <a:p>
            <a:endParaRPr lang="en-US"/>
          </a:p>
        </p:txBody>
      </p:sp>
      <p:sp>
        <p:nvSpPr>
          <p:cNvPr id="4" name="Date Placeholder 3"/>
          <p:cNvSpPr>
            <a:spLocks noGrp="1"/>
          </p:cNvSpPr>
          <p:nvPr>
            <p:ph type="dt" sz="half" idx="2"/>
          </p:nvPr>
        </p:nvSpPr>
        <p:spPr>
          <a:xfrm rot="16200000">
            <a:off x="7551351" y="1645920"/>
            <a:ext cx="2438399" cy="365760"/>
          </a:xfrm>
          <a:prstGeom prst="rect">
            <a:avLst/>
          </a:prstGeom>
        </p:spPr>
        <p:txBody>
          <a:bodyPr vert="horz" lIns="91440" tIns="45720" rIns="91440" bIns="45720" rtlCol="0" anchor="ctr"/>
          <a:lstStyle>
            <a:lvl1pPr algn="l">
              <a:defRPr sz="1200">
                <a:solidFill>
                  <a:schemeClr val="bg2"/>
                </a:solidFill>
              </a:defRPr>
            </a:lvl1pPr>
          </a:lstStyle>
          <a:p>
            <a:fld id="{6D8D7A32-3394-4AD2-932B-5EDEF2931CEF}" type="datetime1">
              <a:rPr lang="en-US" smtClean="0"/>
              <a:t>10/4/2013</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defTabSz="914400" rtl="0" eaLnBrk="1" latinLnBrk="0" hangingPunct="1">
        <a:spcBef>
          <a:spcPct val="0"/>
        </a:spcBef>
        <a:buNone/>
        <a:defRPr sz="4600" kern="1200" cap="none" spc="-100" baseline="0">
          <a:ln>
            <a:noFill/>
          </a:ln>
          <a:solidFill>
            <a:schemeClr val="tx2"/>
          </a:solidFill>
          <a:effectLst/>
          <a:latin typeface="+mj-lt"/>
          <a:ea typeface="+mj-ea"/>
          <a:cs typeface="+mj-cs"/>
        </a:defRPr>
      </a:lvl1pPr>
    </p:titleStyle>
    <p:body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8.xml"/><Relationship Id="rId1" Type="http://schemas.openxmlformats.org/officeDocument/2006/relationships/slideLayout" Target="../slideLayouts/slideLayout2.xml"/><Relationship Id="rId5" Type="http://schemas.openxmlformats.org/officeDocument/2006/relationships/image" Target="../media/image5.png"/><Relationship Id="rId4" Type="http://schemas.openxmlformats.org/officeDocument/2006/relationships/image" Target="../media/image4.png"/></Relationships>
</file>

<file path=ppt/slides/_rels/slide1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image" Target="../media/image8.png"/></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9.jp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image" Target="../media/image11.wmf"/></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Layout" Target="../slideLayouts/slideLayout2.xml"/><Relationship Id="rId1" Type="http://schemas.openxmlformats.org/officeDocument/2006/relationships/vmlDrawing" Target="../drawings/vmlDrawing2.vml"/><Relationship Id="rId4" Type="http://schemas.openxmlformats.org/officeDocument/2006/relationships/image" Target="../media/image12.wmf"/></Relationships>
</file>

<file path=ppt/slides/_rels/slide21.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Layout" Target="../slideLayouts/slideLayout2.xml"/><Relationship Id="rId1" Type="http://schemas.openxmlformats.org/officeDocument/2006/relationships/vmlDrawing" Target="../drawings/vmlDrawing3.vml"/><Relationship Id="rId4" Type="http://schemas.openxmlformats.org/officeDocument/2006/relationships/image" Target="../media/image13.emf"/></Relationships>
</file>

<file path=ppt/slides/_rels/slide22.xml.rels><?xml version="1.0" encoding="UTF-8" standalone="yes"?>
<Relationships xmlns="http://schemas.openxmlformats.org/package/2006/relationships"><Relationship Id="rId3" Type="http://schemas.openxmlformats.org/officeDocument/2006/relationships/notesSlide" Target="../notesSlides/notesSlide12.xml"/><Relationship Id="rId2" Type="http://schemas.openxmlformats.org/officeDocument/2006/relationships/slideLayout" Target="../slideLayouts/slideLayout2.xml"/><Relationship Id="rId1" Type="http://schemas.openxmlformats.org/officeDocument/2006/relationships/vmlDrawing" Target="../drawings/vmlDrawing4.vml"/><Relationship Id="rId5" Type="http://schemas.openxmlformats.org/officeDocument/2006/relationships/image" Target="../media/image14.emf"/><Relationship Id="rId4" Type="http://schemas.openxmlformats.org/officeDocument/2006/relationships/oleObject" Target="../embeddings/oleObject4.bin"/></Relationships>
</file>

<file path=ppt/slides/_rels/slide23.xml.rels><?xml version="1.0" encoding="UTF-8" standalone="yes"?>
<Relationships xmlns="http://schemas.openxmlformats.org/package/2006/relationships"><Relationship Id="rId3" Type="http://schemas.openxmlformats.org/officeDocument/2006/relationships/notesSlide" Target="../notesSlides/notesSlide13.xml"/><Relationship Id="rId2" Type="http://schemas.openxmlformats.org/officeDocument/2006/relationships/slideLayout" Target="../slideLayouts/slideLayout2.xml"/><Relationship Id="rId1" Type="http://schemas.openxmlformats.org/officeDocument/2006/relationships/vmlDrawing" Target="../drawings/vmlDrawing5.vml"/><Relationship Id="rId5" Type="http://schemas.openxmlformats.org/officeDocument/2006/relationships/image" Target="../media/image15.wmf"/><Relationship Id="rId4" Type="http://schemas.openxmlformats.org/officeDocument/2006/relationships/oleObject" Target="../embeddings/oleObject5.bin"/></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Domain Modeling</a:t>
            </a:r>
            <a:endParaRPr lang="en-US" dirty="0"/>
          </a:p>
        </p:txBody>
      </p:sp>
      <p:sp>
        <p:nvSpPr>
          <p:cNvPr id="3" name="Subtitle 2"/>
          <p:cNvSpPr>
            <a:spLocks noGrp="1"/>
          </p:cNvSpPr>
          <p:nvPr>
            <p:ph type="subTitle" idx="1"/>
          </p:nvPr>
        </p:nvSpPr>
        <p:spPr/>
        <p:txBody>
          <a:bodyPr/>
          <a:lstStyle/>
          <a:p>
            <a:r>
              <a:rPr lang="en-US" dirty="0" smtClean="0"/>
              <a:t>Chandan R. Rupakheti and Steve Chenoweth</a:t>
            </a:r>
          </a:p>
          <a:p>
            <a:r>
              <a:rPr lang="en-US" dirty="0" smtClean="0"/>
              <a:t>Week 5, Day 1</a:t>
            </a:r>
          </a:p>
        </p:txBody>
      </p:sp>
    </p:spTree>
    <p:extLst>
      <p:ext uri="{BB962C8B-B14F-4D97-AF65-F5344CB8AC3E}">
        <p14:creationId xmlns:p14="http://schemas.microsoft.com/office/powerpoint/2010/main" val="293026133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List and Draw UML Diagram</a:t>
            </a:r>
            <a:endParaRPr lang="en-US" dirty="0"/>
          </a:p>
        </p:txBody>
      </p:sp>
      <p:sp>
        <p:nvSpPr>
          <p:cNvPr id="3" name="Content Placeholder 2"/>
          <p:cNvSpPr>
            <a:spLocks noGrp="1"/>
          </p:cNvSpPr>
          <p:nvPr>
            <p:ph idx="1"/>
          </p:nvPr>
        </p:nvSpPr>
        <p:spPr/>
        <p:txBody>
          <a:bodyPr numCol="2"/>
          <a:lstStyle/>
          <a:p>
            <a:r>
              <a:rPr lang="en-US" dirty="0" smtClean="0"/>
              <a:t>Sale</a:t>
            </a:r>
          </a:p>
          <a:p>
            <a:endParaRPr lang="en-US" dirty="0" smtClean="0"/>
          </a:p>
          <a:p>
            <a:r>
              <a:rPr lang="en-US" dirty="0" smtClean="0"/>
              <a:t>Cash Payment</a:t>
            </a:r>
          </a:p>
          <a:p>
            <a:endParaRPr lang="en-US" dirty="0" smtClean="0"/>
          </a:p>
          <a:p>
            <a:r>
              <a:rPr lang="en-US" dirty="0" err="1" smtClean="0"/>
              <a:t>SaleLineItem</a:t>
            </a:r>
            <a:endParaRPr lang="en-US" dirty="0" smtClean="0"/>
          </a:p>
          <a:p>
            <a:endParaRPr lang="en-US" dirty="0"/>
          </a:p>
          <a:p>
            <a:r>
              <a:rPr lang="en-US" dirty="0" smtClean="0"/>
              <a:t>Item</a:t>
            </a:r>
          </a:p>
          <a:p>
            <a:endParaRPr lang="en-US" dirty="0"/>
          </a:p>
          <a:p>
            <a:endParaRPr lang="en-US" dirty="0" smtClean="0"/>
          </a:p>
          <a:p>
            <a:endParaRPr lang="en-US" dirty="0"/>
          </a:p>
          <a:p>
            <a:pPr marL="114300" indent="0">
              <a:buNone/>
            </a:pPr>
            <a:endParaRPr lang="en-US" dirty="0" smtClean="0"/>
          </a:p>
          <a:p>
            <a:r>
              <a:rPr lang="en-US" dirty="0" smtClean="0"/>
              <a:t>Register</a:t>
            </a:r>
          </a:p>
          <a:p>
            <a:endParaRPr lang="en-US" dirty="0"/>
          </a:p>
          <a:p>
            <a:r>
              <a:rPr lang="en-US" dirty="0" smtClean="0"/>
              <a:t>Amount</a:t>
            </a:r>
          </a:p>
          <a:p>
            <a:endParaRPr lang="en-US" dirty="0" smtClean="0"/>
          </a:p>
          <a:p>
            <a:r>
              <a:rPr lang="en-US" dirty="0" smtClean="0"/>
              <a:t>Cashier</a:t>
            </a:r>
          </a:p>
          <a:p>
            <a:endParaRPr lang="en-US" dirty="0"/>
          </a:p>
          <a:p>
            <a:r>
              <a:rPr lang="en-US" dirty="0" smtClean="0"/>
              <a:t>…</a:t>
            </a:r>
            <a:endParaRPr lang="en-US" dirty="0"/>
          </a:p>
        </p:txBody>
      </p:sp>
      <p:sp>
        <p:nvSpPr>
          <p:cNvPr id="4" name="TextBox 3"/>
          <p:cNvSpPr txBox="1"/>
          <p:nvPr/>
        </p:nvSpPr>
        <p:spPr>
          <a:xfrm>
            <a:off x="304800" y="4953000"/>
            <a:ext cx="7943778" cy="830997"/>
          </a:xfrm>
          <a:prstGeom prst="rect">
            <a:avLst/>
          </a:prstGeom>
          <a:noFill/>
        </p:spPr>
        <p:txBody>
          <a:bodyPr wrap="none" rtlCol="0">
            <a:spAutoFit/>
          </a:bodyPr>
          <a:lstStyle/>
          <a:p>
            <a:r>
              <a:rPr lang="en-US" sz="2400" dirty="0" smtClean="0"/>
              <a:t>1. Decide which ones are classes and which ones are attributes</a:t>
            </a:r>
          </a:p>
          <a:p>
            <a:r>
              <a:rPr lang="en-US" sz="2400" dirty="0" smtClean="0"/>
              <a:t>2. Add attributes and relation to the identified domain classes</a:t>
            </a:r>
            <a:endParaRPr lang="en-US" sz="2400" dirty="0"/>
          </a:p>
        </p:txBody>
      </p:sp>
      <p:sp>
        <p:nvSpPr>
          <p:cNvPr id="5" name="Slide Number Placeholder 4"/>
          <p:cNvSpPr>
            <a:spLocks noGrp="1"/>
          </p:cNvSpPr>
          <p:nvPr>
            <p:ph type="sldNum" sz="quarter" idx="12"/>
          </p:nvPr>
        </p:nvSpPr>
        <p:spPr/>
        <p:txBody>
          <a:bodyPr/>
          <a:lstStyle/>
          <a:p>
            <a:fld id="{B6F15528-21DE-4FAA-801E-634DDDAF4B2B}" type="slidenum">
              <a:rPr lang="en-US" smtClean="0"/>
              <a:pPr/>
              <a:t>10</a:t>
            </a:fld>
            <a:endParaRPr lang="en-US"/>
          </a:p>
        </p:txBody>
      </p:sp>
    </p:spTree>
    <p:extLst>
      <p:ext uri="{BB962C8B-B14F-4D97-AF65-F5344CB8AC3E}">
        <p14:creationId xmlns:p14="http://schemas.microsoft.com/office/powerpoint/2010/main" val="255916242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Part of POS System </a:t>
            </a:r>
            <a:endParaRPr lang="en-US" dirty="0"/>
          </a:p>
        </p:txBody>
      </p:sp>
      <p:pic>
        <p:nvPicPr>
          <p:cNvPr id="4" name="Picture 4"/>
          <p:cNvPicPr>
            <a:picLocks noChangeAspect="1" noChangeArrowheads="1"/>
          </p:cNvPicPr>
          <p:nvPr/>
        </p:nvPicPr>
        <p:blipFill>
          <a:blip r:embed="rId3"/>
          <a:srcRect l="26341" r="2066"/>
          <a:stretch>
            <a:fillRect/>
          </a:stretch>
        </p:blipFill>
        <p:spPr bwMode="auto">
          <a:xfrm>
            <a:off x="1219198" y="1295400"/>
            <a:ext cx="5257801" cy="5293450"/>
          </a:xfrm>
          <a:prstGeom prst="rect">
            <a:avLst/>
          </a:prstGeom>
          <a:noFill/>
          <a:ln w="12700">
            <a:noFill/>
            <a:miter lim="800000"/>
            <a:headEnd/>
            <a:tailEnd/>
          </a:ln>
        </p:spPr>
      </p:pic>
      <p:sp>
        <p:nvSpPr>
          <p:cNvPr id="3" name="Slide Number Placeholder 2"/>
          <p:cNvSpPr>
            <a:spLocks noGrp="1"/>
          </p:cNvSpPr>
          <p:nvPr>
            <p:ph type="sldNum" sz="quarter" idx="12"/>
          </p:nvPr>
        </p:nvSpPr>
        <p:spPr/>
        <p:txBody>
          <a:bodyPr/>
          <a:lstStyle/>
          <a:p>
            <a:fld id="{B6F15528-21DE-4FAA-801E-634DDDAF4B2B}" type="slidenum">
              <a:rPr lang="en-US" smtClean="0"/>
              <a:pPr/>
              <a:t>11</a:t>
            </a:fld>
            <a:endParaRPr lang="en-US"/>
          </a:p>
        </p:txBody>
      </p:sp>
    </p:spTree>
    <p:extLst>
      <p:ext uri="{BB962C8B-B14F-4D97-AF65-F5344CB8AC3E}">
        <p14:creationId xmlns:p14="http://schemas.microsoft.com/office/powerpoint/2010/main" val="67560136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Attributes vs. Classes</a:t>
            </a:r>
            <a:endParaRPr lang="en-US" dirty="0"/>
          </a:p>
        </p:txBody>
      </p:sp>
      <p:pic>
        <p:nvPicPr>
          <p:cNvPr id="4" name="Picture 2"/>
          <p:cNvPicPr>
            <a:picLocks noChangeAspect="1" noChangeArrowheads="1"/>
          </p:cNvPicPr>
          <p:nvPr/>
        </p:nvPicPr>
        <p:blipFill>
          <a:blip r:embed="rId3"/>
          <a:srcRect/>
          <a:stretch>
            <a:fillRect/>
          </a:stretch>
        </p:blipFill>
        <p:spPr bwMode="auto">
          <a:xfrm>
            <a:off x="940966" y="1705570"/>
            <a:ext cx="7260952" cy="1081609"/>
          </a:xfrm>
          <a:prstGeom prst="rect">
            <a:avLst/>
          </a:prstGeom>
          <a:noFill/>
          <a:ln w="12700">
            <a:noFill/>
            <a:miter lim="800000"/>
            <a:headEnd/>
            <a:tailEnd/>
          </a:ln>
        </p:spPr>
      </p:pic>
      <p:pic>
        <p:nvPicPr>
          <p:cNvPr id="5" name="Picture 3"/>
          <p:cNvPicPr>
            <a:picLocks noChangeAspect="1" noChangeArrowheads="1"/>
          </p:cNvPicPr>
          <p:nvPr/>
        </p:nvPicPr>
        <p:blipFill>
          <a:blip r:embed="rId4"/>
          <a:srcRect/>
          <a:stretch>
            <a:fillRect/>
          </a:stretch>
        </p:blipFill>
        <p:spPr bwMode="auto">
          <a:xfrm>
            <a:off x="962174" y="3312914"/>
            <a:ext cx="7227466" cy="1071563"/>
          </a:xfrm>
          <a:prstGeom prst="rect">
            <a:avLst/>
          </a:prstGeom>
          <a:noFill/>
          <a:ln w="12700">
            <a:noFill/>
            <a:miter lim="800000"/>
            <a:headEnd/>
            <a:tailEnd/>
          </a:ln>
        </p:spPr>
      </p:pic>
      <p:pic>
        <p:nvPicPr>
          <p:cNvPr id="6" name="Picture 4"/>
          <p:cNvPicPr>
            <a:picLocks noChangeAspect="1" noChangeArrowheads="1"/>
          </p:cNvPicPr>
          <p:nvPr/>
        </p:nvPicPr>
        <p:blipFill>
          <a:blip r:embed="rId5"/>
          <a:srcRect/>
          <a:stretch>
            <a:fillRect/>
          </a:stretch>
        </p:blipFill>
        <p:spPr bwMode="auto">
          <a:xfrm>
            <a:off x="901898" y="4866680"/>
            <a:ext cx="7349133" cy="1089422"/>
          </a:xfrm>
          <a:prstGeom prst="rect">
            <a:avLst/>
          </a:prstGeom>
          <a:noFill/>
          <a:ln w="12700">
            <a:noFill/>
            <a:miter lim="800000"/>
            <a:headEnd/>
            <a:tailEnd/>
          </a:ln>
        </p:spPr>
      </p:pic>
      <p:sp>
        <p:nvSpPr>
          <p:cNvPr id="7" name="TextBox 6"/>
          <p:cNvSpPr txBox="1"/>
          <p:nvPr/>
        </p:nvSpPr>
        <p:spPr>
          <a:xfrm>
            <a:off x="3280467" y="1905000"/>
            <a:ext cx="834333" cy="461665"/>
          </a:xfrm>
          <a:prstGeom prst="rect">
            <a:avLst/>
          </a:prstGeom>
          <a:noFill/>
        </p:spPr>
        <p:txBody>
          <a:bodyPr wrap="none" rtlCol="0">
            <a:spAutoFit/>
          </a:bodyPr>
          <a:lstStyle/>
          <a:p>
            <a:r>
              <a:rPr lang="en-US" dirty="0" smtClean="0">
                <a:latin typeface="Arial"/>
                <a:cs typeface="Arial"/>
              </a:rPr>
              <a:t>- or -</a:t>
            </a:r>
            <a:endParaRPr lang="en-US" dirty="0">
              <a:latin typeface="Arial"/>
              <a:cs typeface="Arial"/>
            </a:endParaRPr>
          </a:p>
        </p:txBody>
      </p:sp>
      <p:sp>
        <p:nvSpPr>
          <p:cNvPr id="8" name="TextBox 7"/>
          <p:cNvSpPr txBox="1"/>
          <p:nvPr/>
        </p:nvSpPr>
        <p:spPr>
          <a:xfrm>
            <a:off x="3276600" y="3505200"/>
            <a:ext cx="834333" cy="461665"/>
          </a:xfrm>
          <a:prstGeom prst="rect">
            <a:avLst/>
          </a:prstGeom>
          <a:noFill/>
        </p:spPr>
        <p:txBody>
          <a:bodyPr wrap="none" rtlCol="0">
            <a:spAutoFit/>
          </a:bodyPr>
          <a:lstStyle/>
          <a:p>
            <a:r>
              <a:rPr lang="en-US" dirty="0" smtClean="0">
                <a:latin typeface="Arial"/>
                <a:cs typeface="Arial"/>
              </a:rPr>
              <a:t>- or -</a:t>
            </a:r>
            <a:endParaRPr lang="en-US" dirty="0">
              <a:latin typeface="Arial"/>
              <a:cs typeface="Arial"/>
            </a:endParaRPr>
          </a:p>
        </p:txBody>
      </p:sp>
      <p:sp>
        <p:nvSpPr>
          <p:cNvPr id="9" name="TextBox 8"/>
          <p:cNvSpPr txBox="1"/>
          <p:nvPr/>
        </p:nvSpPr>
        <p:spPr>
          <a:xfrm>
            <a:off x="3276600" y="5105400"/>
            <a:ext cx="834333" cy="461665"/>
          </a:xfrm>
          <a:prstGeom prst="rect">
            <a:avLst/>
          </a:prstGeom>
          <a:noFill/>
        </p:spPr>
        <p:txBody>
          <a:bodyPr wrap="none" rtlCol="0">
            <a:spAutoFit/>
          </a:bodyPr>
          <a:lstStyle/>
          <a:p>
            <a:r>
              <a:rPr lang="en-US" dirty="0" smtClean="0">
                <a:latin typeface="Arial"/>
                <a:cs typeface="Arial"/>
              </a:rPr>
              <a:t>- or -</a:t>
            </a:r>
            <a:endParaRPr lang="en-US" dirty="0">
              <a:latin typeface="Arial"/>
              <a:cs typeface="Arial"/>
            </a:endParaRPr>
          </a:p>
        </p:txBody>
      </p:sp>
      <p:sp>
        <p:nvSpPr>
          <p:cNvPr id="10" name="Slide Number Placeholder 9"/>
          <p:cNvSpPr>
            <a:spLocks noGrp="1"/>
          </p:cNvSpPr>
          <p:nvPr>
            <p:ph type="sldNum" sz="quarter" idx="12"/>
          </p:nvPr>
        </p:nvSpPr>
        <p:spPr/>
        <p:txBody>
          <a:bodyPr/>
          <a:lstStyle/>
          <a:p>
            <a:fld id="{B6F15528-21DE-4FAA-801E-634DDDAF4B2B}" type="slidenum">
              <a:rPr lang="en-US" smtClean="0"/>
              <a:pPr/>
              <a:t>12</a:t>
            </a:fld>
            <a:endParaRPr lang="en-US"/>
          </a:p>
        </p:txBody>
      </p:sp>
      <p:sp>
        <p:nvSpPr>
          <p:cNvPr id="11" name="TextBox 10"/>
          <p:cNvSpPr txBox="1"/>
          <p:nvPr/>
        </p:nvSpPr>
        <p:spPr>
          <a:xfrm>
            <a:off x="7924800" y="6368534"/>
            <a:ext cx="457176" cy="369332"/>
          </a:xfrm>
          <a:prstGeom prst="rect">
            <a:avLst/>
          </a:prstGeom>
          <a:noFill/>
        </p:spPr>
        <p:txBody>
          <a:bodyPr wrap="none" rtlCol="0">
            <a:spAutoFit/>
          </a:bodyPr>
          <a:lstStyle/>
          <a:p>
            <a:r>
              <a:rPr lang="en-US" dirty="0" smtClean="0"/>
              <a:t>Q3</a:t>
            </a:r>
            <a:endParaRPr lang="en-US" dirty="0"/>
          </a:p>
        </p:txBody>
      </p:sp>
    </p:spTree>
    <p:extLst>
      <p:ext uri="{BB962C8B-B14F-4D97-AF65-F5344CB8AC3E}">
        <p14:creationId xmlns:p14="http://schemas.microsoft.com/office/powerpoint/2010/main" val="25976091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0" presetClass="entr" presetSubtype="0" fill="hold" nodeType="clickEffect">
                                  <p:stCondLst>
                                    <p:cond delay="0"/>
                                  </p:stCondLst>
                                  <p:childTnLst>
                                    <p:set>
                                      <p:cBhvr>
                                        <p:cTn id="6" dur="1" fill="hold">
                                          <p:stCondLst>
                                            <p:cond delay="499"/>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0" presetClass="entr" presetSubtype="0" fill="hold" nodeType="clickEffect">
                                  <p:stCondLst>
                                    <p:cond delay="0"/>
                                  </p:stCondLst>
                                  <p:childTnLst>
                                    <p:set>
                                      <p:cBhvr>
                                        <p:cTn id="10" dur="1" fill="hold">
                                          <p:stCondLst>
                                            <p:cond delay="499"/>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Description Classes</a:t>
            </a:r>
            <a:endParaRPr lang="en-US" dirty="0"/>
          </a:p>
        </p:txBody>
      </p:sp>
      <p:sp>
        <p:nvSpPr>
          <p:cNvPr id="3" name="Content Placeholder 2"/>
          <p:cNvSpPr>
            <a:spLocks noGrp="1"/>
          </p:cNvSpPr>
          <p:nvPr>
            <p:ph idx="1"/>
          </p:nvPr>
        </p:nvSpPr>
        <p:spPr/>
        <p:txBody>
          <a:bodyPr/>
          <a:lstStyle/>
          <a:p>
            <a:r>
              <a:rPr lang="en-US" dirty="0" smtClean="0"/>
              <a:t>A description class contains information that describes something else</a:t>
            </a:r>
          </a:p>
          <a:p>
            <a:endParaRPr lang="en-US" dirty="0" smtClean="0"/>
          </a:p>
          <a:p>
            <a:r>
              <a:rPr lang="en-US" dirty="0" smtClean="0"/>
              <a:t>E.g. Item and </a:t>
            </a:r>
            <a:r>
              <a:rPr lang="en-US" dirty="0" err="1" smtClean="0"/>
              <a:t>ProductDescription</a:t>
            </a:r>
            <a:endParaRPr lang="en-US" dirty="0"/>
          </a:p>
        </p:txBody>
      </p:sp>
      <p:pic>
        <p:nvPicPr>
          <p:cNvPr id="4" name="Picture 5"/>
          <p:cNvPicPr>
            <a:picLocks noChangeAspect="1" noChangeArrowheads="1"/>
          </p:cNvPicPr>
          <p:nvPr/>
        </p:nvPicPr>
        <p:blipFill>
          <a:blip r:embed="rId2"/>
          <a:srcRect t="61852" r="16614"/>
          <a:stretch>
            <a:fillRect/>
          </a:stretch>
        </p:blipFill>
        <p:spPr bwMode="auto">
          <a:xfrm>
            <a:off x="274673" y="3460898"/>
            <a:ext cx="8183161" cy="2133600"/>
          </a:xfrm>
          <a:prstGeom prst="rect">
            <a:avLst/>
          </a:prstGeom>
          <a:noFill/>
          <a:ln w="12700">
            <a:noFill/>
            <a:miter lim="800000"/>
            <a:headEnd/>
            <a:tailEnd/>
          </a:ln>
        </p:spPr>
      </p:pic>
      <p:sp>
        <p:nvSpPr>
          <p:cNvPr id="5" name="Slide Number Placeholder 4"/>
          <p:cNvSpPr>
            <a:spLocks noGrp="1"/>
          </p:cNvSpPr>
          <p:nvPr>
            <p:ph type="sldNum" sz="quarter" idx="12"/>
          </p:nvPr>
        </p:nvSpPr>
        <p:spPr/>
        <p:txBody>
          <a:bodyPr/>
          <a:lstStyle/>
          <a:p>
            <a:fld id="{B6F15528-21DE-4FAA-801E-634DDDAF4B2B}" type="slidenum">
              <a:rPr lang="en-US" smtClean="0"/>
              <a:pPr/>
              <a:t>13</a:t>
            </a:fld>
            <a:endParaRPr lang="en-US"/>
          </a:p>
        </p:txBody>
      </p:sp>
    </p:spTree>
    <p:extLst>
      <p:ext uri="{BB962C8B-B14F-4D97-AF65-F5344CB8AC3E}">
        <p14:creationId xmlns:p14="http://schemas.microsoft.com/office/powerpoint/2010/main" val="112381485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When to use Description Class</a:t>
            </a:r>
            <a:endParaRPr lang="en-US" dirty="0"/>
          </a:p>
        </p:txBody>
      </p:sp>
      <p:sp>
        <p:nvSpPr>
          <p:cNvPr id="3" name="Content Placeholder 2"/>
          <p:cNvSpPr>
            <a:spLocks noGrp="1"/>
          </p:cNvSpPr>
          <p:nvPr>
            <p:ph idx="1"/>
          </p:nvPr>
        </p:nvSpPr>
        <p:spPr/>
        <p:txBody>
          <a:bodyPr/>
          <a:lstStyle/>
          <a:p>
            <a:r>
              <a:rPr lang="en-US" sz="2400" dirty="0"/>
              <a:t>When information must be retained independent of existence of instances of the described item</a:t>
            </a:r>
          </a:p>
          <a:p>
            <a:endParaRPr lang="en-US" sz="2400" dirty="0" smtClean="0"/>
          </a:p>
          <a:p>
            <a:r>
              <a:rPr lang="en-US" sz="2400" dirty="0" smtClean="0"/>
              <a:t>When </a:t>
            </a:r>
            <a:r>
              <a:rPr lang="en-US" sz="2400" dirty="0"/>
              <a:t>deleting the described item could result in information loss</a:t>
            </a:r>
          </a:p>
          <a:p>
            <a:endParaRPr lang="en-US" sz="2400" dirty="0" smtClean="0"/>
          </a:p>
          <a:p>
            <a:r>
              <a:rPr lang="en-US" sz="2400" dirty="0" smtClean="0"/>
              <a:t>When </a:t>
            </a:r>
            <a:r>
              <a:rPr lang="en-US" sz="2400" dirty="0"/>
              <a:t>it reduces redundant information</a:t>
            </a:r>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14</a:t>
            </a:fld>
            <a:endParaRPr lang="en-US"/>
          </a:p>
        </p:txBody>
      </p:sp>
      <p:sp>
        <p:nvSpPr>
          <p:cNvPr id="5" name="TextBox 4"/>
          <p:cNvSpPr txBox="1"/>
          <p:nvPr/>
        </p:nvSpPr>
        <p:spPr>
          <a:xfrm>
            <a:off x="7924800" y="6448647"/>
            <a:ext cx="457176" cy="369332"/>
          </a:xfrm>
          <a:prstGeom prst="rect">
            <a:avLst/>
          </a:prstGeom>
          <a:noFill/>
        </p:spPr>
        <p:txBody>
          <a:bodyPr wrap="none" rtlCol="0">
            <a:spAutoFit/>
          </a:bodyPr>
          <a:lstStyle/>
          <a:p>
            <a:r>
              <a:rPr lang="en-US" dirty="0" smtClean="0"/>
              <a:t>Q4</a:t>
            </a:r>
            <a:endParaRPr lang="en-US" dirty="0"/>
          </a:p>
        </p:txBody>
      </p:sp>
    </p:spTree>
    <p:extLst>
      <p:ext uri="{BB962C8B-B14F-4D97-AF65-F5344CB8AC3E}">
        <p14:creationId xmlns:p14="http://schemas.microsoft.com/office/powerpoint/2010/main" val="35998370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Avoid Premature Design</a:t>
            </a:r>
            <a:endParaRPr lang="en-US" dirty="0"/>
          </a:p>
        </p:txBody>
      </p:sp>
      <p:pic>
        <p:nvPicPr>
          <p:cNvPr id="4" name="Picture 5"/>
          <p:cNvPicPr>
            <a:picLocks noChangeAspect="1" noChangeArrowheads="1"/>
          </p:cNvPicPr>
          <p:nvPr/>
        </p:nvPicPr>
        <p:blipFill>
          <a:blip r:embed="rId3"/>
          <a:srcRect/>
          <a:stretch>
            <a:fillRect/>
          </a:stretch>
        </p:blipFill>
        <p:spPr bwMode="auto">
          <a:xfrm>
            <a:off x="1447800" y="1356121"/>
            <a:ext cx="6310939" cy="1292399"/>
          </a:xfrm>
          <a:prstGeom prst="rect">
            <a:avLst/>
          </a:prstGeom>
          <a:noFill/>
          <a:ln w="12700">
            <a:noFill/>
            <a:miter lim="800000"/>
            <a:headEnd/>
            <a:tailEnd/>
          </a:ln>
        </p:spPr>
      </p:pic>
      <p:sp>
        <p:nvSpPr>
          <p:cNvPr id="5" name="Rectangle 6"/>
          <p:cNvSpPr>
            <a:spLocks/>
          </p:cNvSpPr>
          <p:nvPr/>
        </p:nvSpPr>
        <p:spPr bwMode="auto">
          <a:xfrm>
            <a:off x="539056" y="2002320"/>
            <a:ext cx="549831" cy="276999"/>
          </a:xfrm>
          <a:prstGeom prst="rect">
            <a:avLst/>
          </a:prstGeom>
          <a:noFill/>
          <a:ln w="12700">
            <a:noFill/>
            <a:miter lim="800000"/>
            <a:headEnd type="none" w="med" len="med"/>
            <a:tailEnd type="none" w="med" len="med"/>
          </a:ln>
        </p:spPr>
        <p:txBody>
          <a:bodyPr wrap="none" lIns="0" tIns="0" rIns="0" bIns="0" anchor="ctr">
            <a:prstTxWarp prst="textNoShape">
              <a:avLst/>
            </a:prstTxWarp>
            <a:spAutoFit/>
          </a:bodyPr>
          <a:lstStyle/>
          <a:p>
            <a:r>
              <a:rPr lang="en-US" b="1" dirty="0">
                <a:solidFill>
                  <a:srgbClr val="008000"/>
                </a:solidFill>
                <a:latin typeface="+mj-lt"/>
                <a:ea typeface="Helvetica Neue Light" charset="0"/>
                <a:cs typeface="Helvetica Neue Light" charset="0"/>
              </a:rPr>
              <a:t>Good</a:t>
            </a:r>
          </a:p>
        </p:txBody>
      </p:sp>
      <p:sp>
        <p:nvSpPr>
          <p:cNvPr id="6" name="Rectangle 7"/>
          <p:cNvSpPr>
            <a:spLocks/>
          </p:cNvSpPr>
          <p:nvPr/>
        </p:nvSpPr>
        <p:spPr bwMode="auto">
          <a:xfrm>
            <a:off x="545753" y="5463062"/>
            <a:ext cx="596958" cy="276999"/>
          </a:xfrm>
          <a:prstGeom prst="rect">
            <a:avLst/>
          </a:prstGeom>
          <a:noFill/>
          <a:ln w="12700">
            <a:noFill/>
            <a:miter lim="800000"/>
            <a:headEnd type="none" w="med" len="med"/>
            <a:tailEnd type="none" w="med" len="med"/>
          </a:ln>
        </p:spPr>
        <p:txBody>
          <a:bodyPr wrap="none" lIns="0" tIns="0" rIns="0" bIns="0" anchor="ctr">
            <a:prstTxWarp prst="textNoShape">
              <a:avLst/>
            </a:prstTxWarp>
            <a:spAutoFit/>
          </a:bodyPr>
          <a:lstStyle/>
          <a:p>
            <a:r>
              <a:rPr lang="en-US" b="1" dirty="0">
                <a:solidFill>
                  <a:srgbClr val="FF3333"/>
                </a:solidFill>
                <a:latin typeface="+mj-lt"/>
                <a:ea typeface="Helvetica Neue Light" charset="0"/>
                <a:cs typeface="Helvetica Neue Light" charset="0"/>
              </a:rPr>
              <a:t>Avoid</a:t>
            </a:r>
          </a:p>
        </p:txBody>
      </p:sp>
      <p:pic>
        <p:nvPicPr>
          <p:cNvPr id="7" name="Picture 10"/>
          <p:cNvPicPr>
            <a:picLocks noChangeAspect="1" noChangeArrowheads="1"/>
          </p:cNvPicPr>
          <p:nvPr/>
        </p:nvPicPr>
        <p:blipFill>
          <a:blip r:embed="rId4"/>
          <a:srcRect l="16049"/>
          <a:stretch>
            <a:fillRect/>
          </a:stretch>
        </p:blipFill>
        <p:spPr bwMode="auto">
          <a:xfrm>
            <a:off x="1310556" y="3200400"/>
            <a:ext cx="6477000" cy="3381659"/>
          </a:xfrm>
          <a:prstGeom prst="rect">
            <a:avLst/>
          </a:prstGeom>
          <a:noFill/>
          <a:ln w="12700">
            <a:noFill/>
            <a:miter lim="800000"/>
            <a:headEnd/>
            <a:tailEnd/>
          </a:ln>
        </p:spPr>
      </p:pic>
      <p:sp>
        <p:nvSpPr>
          <p:cNvPr id="8" name="Rectangle 7"/>
          <p:cNvSpPr>
            <a:spLocks/>
          </p:cNvSpPr>
          <p:nvPr/>
        </p:nvSpPr>
        <p:spPr bwMode="auto">
          <a:xfrm>
            <a:off x="533400" y="3398597"/>
            <a:ext cx="596958" cy="276999"/>
          </a:xfrm>
          <a:prstGeom prst="rect">
            <a:avLst/>
          </a:prstGeom>
          <a:noFill/>
          <a:ln w="12700">
            <a:noFill/>
            <a:miter lim="800000"/>
            <a:headEnd type="none" w="med" len="med"/>
            <a:tailEnd type="none" w="med" len="med"/>
          </a:ln>
        </p:spPr>
        <p:txBody>
          <a:bodyPr wrap="none" lIns="0" tIns="0" rIns="0" bIns="0" anchor="ctr">
            <a:prstTxWarp prst="textNoShape">
              <a:avLst/>
            </a:prstTxWarp>
            <a:spAutoFit/>
          </a:bodyPr>
          <a:lstStyle/>
          <a:p>
            <a:r>
              <a:rPr lang="en-US" b="1" dirty="0">
                <a:solidFill>
                  <a:srgbClr val="FF3333"/>
                </a:solidFill>
                <a:latin typeface="+mj-lt"/>
                <a:ea typeface="Helvetica Neue Light" charset="0"/>
                <a:cs typeface="Helvetica Neue Light" charset="0"/>
              </a:rPr>
              <a:t>Avoid</a:t>
            </a:r>
          </a:p>
        </p:txBody>
      </p:sp>
      <p:sp>
        <p:nvSpPr>
          <p:cNvPr id="9" name="Slide Number Placeholder 8"/>
          <p:cNvSpPr>
            <a:spLocks noGrp="1"/>
          </p:cNvSpPr>
          <p:nvPr>
            <p:ph type="sldNum" sz="quarter" idx="12"/>
          </p:nvPr>
        </p:nvSpPr>
        <p:spPr/>
        <p:txBody>
          <a:bodyPr/>
          <a:lstStyle/>
          <a:p>
            <a:fld id="{B6F15528-21DE-4FAA-801E-634DDDAF4B2B}" type="slidenum">
              <a:rPr lang="en-US" smtClean="0"/>
              <a:pPr/>
              <a:t>15</a:t>
            </a:fld>
            <a:endParaRPr lang="en-US"/>
          </a:p>
        </p:txBody>
      </p:sp>
    </p:spTree>
    <p:extLst>
      <p:ext uri="{BB962C8B-B14F-4D97-AF65-F5344CB8AC3E}">
        <p14:creationId xmlns:p14="http://schemas.microsoft.com/office/powerpoint/2010/main" val="264716422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Confusion with Databases</a:t>
            </a:r>
            <a:endParaRPr lang="en-US" dirty="0"/>
          </a:p>
        </p:txBody>
      </p:sp>
      <p:sp>
        <p:nvSpPr>
          <p:cNvPr id="3" name="Content Placeholder 2"/>
          <p:cNvSpPr>
            <a:spLocks noGrp="1"/>
          </p:cNvSpPr>
          <p:nvPr>
            <p:ph idx="1"/>
          </p:nvPr>
        </p:nvSpPr>
        <p:spPr/>
        <p:txBody>
          <a:bodyPr/>
          <a:lstStyle/>
          <a:p>
            <a:r>
              <a:rPr lang="en-US" sz="2800" dirty="0"/>
              <a:t>Domain model ≠ </a:t>
            </a:r>
            <a:r>
              <a:rPr lang="en-US" sz="2800" dirty="0" smtClean="0"/>
              <a:t>Data </a:t>
            </a:r>
            <a:r>
              <a:rPr lang="en-US" sz="2800" dirty="0"/>
              <a:t>model</a:t>
            </a:r>
            <a:br>
              <a:rPr lang="en-US" sz="2800" dirty="0"/>
            </a:br>
            <a:endParaRPr lang="en-US" sz="2800" dirty="0"/>
          </a:p>
          <a:p>
            <a:r>
              <a:rPr lang="en-US" sz="2800" dirty="0"/>
              <a:t>Data models:</a:t>
            </a:r>
          </a:p>
          <a:p>
            <a:pPr marL="598268" lvl="1"/>
            <a:r>
              <a:rPr lang="en-US" dirty="0"/>
              <a:t>Only show persistent data</a:t>
            </a:r>
          </a:p>
          <a:p>
            <a:pPr marL="598268" lvl="1"/>
            <a:r>
              <a:rPr lang="en-US" dirty="0"/>
              <a:t>Exclude classes that don’t have attributes</a:t>
            </a:r>
            <a:br>
              <a:rPr lang="en-US" dirty="0"/>
            </a:br>
            <a:endParaRPr lang="en-US" dirty="0"/>
          </a:p>
          <a:p>
            <a:r>
              <a:rPr lang="en-US" sz="2800" dirty="0"/>
              <a:t>Domain models may include:</a:t>
            </a:r>
          </a:p>
          <a:p>
            <a:pPr marL="598268" lvl="1"/>
            <a:r>
              <a:rPr lang="en-US" dirty="0"/>
              <a:t>External actors, transient data, any real-world classes</a:t>
            </a:r>
          </a:p>
          <a:p>
            <a:pPr marL="598268" lvl="1"/>
            <a:r>
              <a:rPr lang="en-US" dirty="0"/>
              <a:t>Also classes without attributes/data that have a purely behavioral </a:t>
            </a:r>
            <a:r>
              <a:rPr lang="en-US" dirty="0" smtClean="0"/>
              <a:t>role</a:t>
            </a:r>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16</a:t>
            </a:fld>
            <a:endParaRPr lang="en-US"/>
          </a:p>
        </p:txBody>
      </p:sp>
      <p:sp>
        <p:nvSpPr>
          <p:cNvPr id="5" name="TextBox 4"/>
          <p:cNvSpPr txBox="1"/>
          <p:nvPr/>
        </p:nvSpPr>
        <p:spPr>
          <a:xfrm>
            <a:off x="7924800" y="6448647"/>
            <a:ext cx="457176" cy="369332"/>
          </a:xfrm>
          <a:prstGeom prst="rect">
            <a:avLst/>
          </a:prstGeom>
          <a:noFill/>
        </p:spPr>
        <p:txBody>
          <a:bodyPr wrap="none" rtlCol="0">
            <a:spAutoFit/>
          </a:bodyPr>
          <a:lstStyle/>
          <a:p>
            <a:r>
              <a:rPr lang="en-US" dirty="0" smtClean="0"/>
              <a:t>Q5</a:t>
            </a:r>
            <a:endParaRPr lang="en-US" dirty="0"/>
          </a:p>
        </p:txBody>
      </p:sp>
    </p:spTree>
    <p:extLst>
      <p:ext uri="{BB962C8B-B14F-4D97-AF65-F5344CB8AC3E}">
        <p14:creationId xmlns:p14="http://schemas.microsoft.com/office/powerpoint/2010/main" val="216068512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Don’t Have Too Much Details</a:t>
            </a:r>
            <a:endParaRPr lang="en-US" dirty="0"/>
          </a:p>
        </p:txBody>
      </p:sp>
      <p:pic>
        <p:nvPicPr>
          <p:cNvPr id="4" name="Content Placeholder 3"/>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1219200" y="1295400"/>
            <a:ext cx="6248400" cy="5229225"/>
          </a:xfrm>
        </p:spPr>
      </p:pic>
      <p:sp>
        <p:nvSpPr>
          <p:cNvPr id="5" name="Slide Number Placeholder 4"/>
          <p:cNvSpPr>
            <a:spLocks noGrp="1"/>
          </p:cNvSpPr>
          <p:nvPr>
            <p:ph type="sldNum" sz="quarter" idx="12"/>
          </p:nvPr>
        </p:nvSpPr>
        <p:spPr/>
        <p:txBody>
          <a:bodyPr/>
          <a:lstStyle/>
          <a:p>
            <a:fld id="{B6F15528-21DE-4FAA-801E-634DDDAF4B2B}" type="slidenum">
              <a:rPr lang="en-US" smtClean="0"/>
              <a:pPr/>
              <a:t>17</a:t>
            </a:fld>
            <a:endParaRPr lang="en-US"/>
          </a:p>
        </p:txBody>
      </p:sp>
    </p:spTree>
    <p:extLst>
      <p:ext uri="{BB962C8B-B14F-4D97-AF65-F5344CB8AC3E}">
        <p14:creationId xmlns:p14="http://schemas.microsoft.com/office/powerpoint/2010/main" val="3415568155"/>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Association Notations</a:t>
            </a:r>
            <a:endParaRPr lang="en-US" dirty="0"/>
          </a:p>
        </p:txBody>
      </p:sp>
      <p:pic>
        <p:nvPicPr>
          <p:cNvPr id="4" name="Picture 3"/>
          <p:cNvPicPr>
            <a:picLocks noChangeAspect="1" noChangeArrowheads="1"/>
          </p:cNvPicPr>
          <p:nvPr/>
        </p:nvPicPr>
        <p:blipFill>
          <a:blip r:embed="rId2"/>
          <a:srcRect/>
          <a:stretch>
            <a:fillRect/>
          </a:stretch>
        </p:blipFill>
        <p:spPr bwMode="auto">
          <a:xfrm>
            <a:off x="457200" y="3703960"/>
            <a:ext cx="7660556" cy="939850"/>
          </a:xfrm>
          <a:prstGeom prst="rect">
            <a:avLst/>
          </a:prstGeom>
          <a:noFill/>
          <a:ln w="12700">
            <a:noFill/>
            <a:miter lim="800000"/>
            <a:headEnd/>
            <a:tailEnd/>
          </a:ln>
        </p:spPr>
      </p:pic>
      <p:grpSp>
        <p:nvGrpSpPr>
          <p:cNvPr id="5" name="Group 4"/>
          <p:cNvGrpSpPr>
            <a:grpSpLocks/>
          </p:cNvGrpSpPr>
          <p:nvPr/>
        </p:nvGrpSpPr>
        <p:grpSpPr bwMode="auto">
          <a:xfrm>
            <a:off x="269677" y="1413495"/>
            <a:ext cx="4705945" cy="2438921"/>
            <a:chOff x="0" y="0"/>
            <a:chExt cx="4216" cy="2185"/>
          </a:xfrm>
        </p:grpSpPr>
        <p:sp>
          <p:nvSpPr>
            <p:cNvPr id="6" name="AutoShape 5"/>
            <p:cNvSpPr>
              <a:spLocks/>
            </p:cNvSpPr>
            <p:nvPr/>
          </p:nvSpPr>
          <p:spPr bwMode="auto">
            <a:xfrm>
              <a:off x="0" y="0"/>
              <a:ext cx="4216" cy="1720"/>
            </a:xfrm>
            <a:prstGeom prst="roundRect">
              <a:avLst>
                <a:gd name="adj" fmla="val 6972"/>
              </a:avLst>
            </a:prstGeom>
            <a:ln>
              <a:headEnd type="none" w="med" len="med"/>
              <a:tailEnd type="none" w="med" len="med"/>
            </a:ln>
          </p:spPr>
          <p:style>
            <a:lnRef idx="1">
              <a:schemeClr val="accent4"/>
            </a:lnRef>
            <a:fillRef idx="2">
              <a:schemeClr val="accent4"/>
            </a:fillRef>
            <a:effectRef idx="1">
              <a:schemeClr val="accent4"/>
            </a:effectRef>
            <a:fontRef idx="minor">
              <a:schemeClr val="dk1"/>
            </a:fontRef>
          </p:style>
          <p:txBody>
            <a:bodyPr lIns="203200" tIns="203200" rIns="203200" bIns="203200" anchor="ctr">
              <a:prstTxWarp prst="textNoShape">
                <a:avLst/>
              </a:prstTxWarp>
            </a:bodyPr>
            <a:lstStyle/>
            <a:p>
              <a:pPr algn="l"/>
              <a:r>
                <a:rPr lang="en-US" sz="2100" b="1" dirty="0">
                  <a:latin typeface="Helvetica Neue" charset="0"/>
                  <a:ea typeface="Helvetica Neue" charset="0"/>
                  <a:cs typeface="Helvetica Neue" charset="0"/>
                  <a:sym typeface="Helvetica Neue" charset="0"/>
                </a:rPr>
                <a:t>Association name</a:t>
              </a:r>
              <a:r>
                <a:rPr lang="en-US" sz="2100" dirty="0">
                  <a:ea typeface="Helvetica Neue Light" charset="0"/>
                  <a:cs typeface="Helvetica Neue Light" charset="0"/>
                </a:rPr>
                <a:t>:</a:t>
              </a:r>
              <a:endParaRPr lang="en-US" sz="2100" dirty="0" smtClean="0">
                <a:ea typeface="Helvetica Neue Light" charset="0"/>
                <a:cs typeface="Helvetica Neue Light" charset="0"/>
              </a:endParaRPr>
            </a:p>
            <a:p>
              <a:pPr marL="457200" indent="-457200">
                <a:buSzPct val="100000"/>
                <a:buFont typeface="Wingdings" charset="2"/>
                <a:buChar char="ü"/>
              </a:pPr>
              <a:r>
                <a:rPr lang="en-US" sz="2100" dirty="0" smtClean="0">
                  <a:ea typeface="Helvetica Neue Light" charset="0"/>
                  <a:cs typeface="Helvetica Neue Light" charset="0"/>
                </a:rPr>
                <a:t>Use verb phrase</a:t>
              </a:r>
            </a:p>
            <a:p>
              <a:pPr marL="457200" indent="-457200" algn="l">
                <a:buSzPct val="100000"/>
                <a:buFont typeface="Wingdings" charset="2"/>
                <a:buChar char="ü"/>
              </a:pPr>
              <a:r>
                <a:rPr lang="en-US" sz="2100" dirty="0" smtClean="0">
                  <a:ea typeface="Helvetica Neue Light" charset="0"/>
                  <a:cs typeface="Helvetica Neue Light" charset="0"/>
                </a:rPr>
                <a:t>Capitalize</a:t>
              </a:r>
            </a:p>
            <a:p>
              <a:pPr marL="457200" indent="-457200" algn="l">
                <a:buSzPct val="100000"/>
                <a:buFont typeface="Wingdings" charset="2"/>
                <a:buChar char="ü"/>
              </a:pPr>
              <a:r>
                <a:rPr lang="en-US" sz="2100" dirty="0" smtClean="0">
                  <a:ea typeface="Helvetica Neue Light" charset="0"/>
                  <a:cs typeface="Helvetica Neue Light" charset="0"/>
                </a:rPr>
                <a:t>Typically </a:t>
              </a:r>
              <a:r>
                <a:rPr lang="en-US" sz="2100" dirty="0">
                  <a:ea typeface="Helvetica Neue Light" charset="0"/>
                  <a:cs typeface="Helvetica Neue Light" charset="0"/>
                </a:rPr>
                <a:t>camel-case or hyphenated</a:t>
              </a:r>
              <a:endParaRPr lang="en-US" sz="2100" dirty="0" smtClean="0">
                <a:ea typeface="Helvetica Neue Light" charset="0"/>
                <a:cs typeface="Helvetica Neue Light" charset="0"/>
              </a:endParaRPr>
            </a:p>
            <a:p>
              <a:pPr marL="457200" indent="-457200" algn="l">
                <a:buSzPct val="100000"/>
                <a:buFont typeface="Wingdings" charset="2"/>
                <a:buChar char="ü"/>
              </a:pPr>
              <a:r>
                <a:rPr lang="en-US" sz="2100" dirty="0" smtClean="0">
                  <a:ea typeface="Helvetica Neue Light" charset="0"/>
                  <a:cs typeface="Helvetica Neue Light" charset="0"/>
                </a:rPr>
                <a:t>Avoid </a:t>
              </a:r>
              <a:r>
                <a:rPr lang="en-US" sz="2100" dirty="0">
                  <a:ea typeface="Helvetica Neue Light" charset="0"/>
                  <a:cs typeface="Helvetica Neue Light" charset="0"/>
                </a:rPr>
                <a:t>“has”, “</a:t>
              </a:r>
              <a:r>
                <a:rPr lang="en-US" sz="2100" dirty="0" smtClean="0">
                  <a:ea typeface="Helvetica Neue Light" charset="0"/>
                  <a:cs typeface="Helvetica Neue Light" charset="0"/>
                </a:rPr>
                <a:t>use”</a:t>
              </a:r>
              <a:endParaRPr lang="en-US" sz="2100" dirty="0">
                <a:ea typeface="Helvetica Neue Light" charset="0"/>
                <a:cs typeface="Helvetica Neue Light" charset="0"/>
              </a:endParaRPr>
            </a:p>
          </p:txBody>
        </p:sp>
        <p:sp>
          <p:nvSpPr>
            <p:cNvPr id="7" name="Line 6"/>
            <p:cNvSpPr>
              <a:spLocks noChangeShapeType="1"/>
            </p:cNvSpPr>
            <p:nvPr/>
          </p:nvSpPr>
          <p:spPr bwMode="auto">
            <a:xfrm rot="10800000">
              <a:off x="3308" y="1764"/>
              <a:ext cx="295" cy="421"/>
            </a:xfrm>
            <a:prstGeom prst="line">
              <a:avLst/>
            </a:prstGeom>
            <a:noFill/>
            <a:ln w="50800">
              <a:solidFill>
                <a:schemeClr val="tx1"/>
              </a:solidFill>
              <a:prstDash val="solid"/>
              <a:round/>
              <a:headEnd type="stealth" w="med" len="med"/>
              <a:tailEnd type="none" w="med" len="med"/>
            </a:ln>
          </p:spPr>
          <p:txBody>
            <a:bodyPr>
              <a:prstTxWarp prst="textNoShape">
                <a:avLst/>
              </a:prstTxWarp>
            </a:bodyPr>
            <a:lstStyle/>
            <a:p>
              <a:endParaRPr lang="en-US"/>
            </a:p>
          </p:txBody>
        </p:sp>
      </p:grpSp>
      <p:grpSp>
        <p:nvGrpSpPr>
          <p:cNvPr id="8" name="Group 7"/>
          <p:cNvGrpSpPr>
            <a:grpSpLocks/>
          </p:cNvGrpSpPr>
          <p:nvPr/>
        </p:nvGrpSpPr>
        <p:grpSpPr bwMode="auto">
          <a:xfrm>
            <a:off x="269677" y="4384849"/>
            <a:ext cx="5200427" cy="1922115"/>
            <a:chOff x="0" y="0"/>
            <a:chExt cx="4659" cy="1721"/>
          </a:xfrm>
        </p:grpSpPr>
        <p:sp>
          <p:nvSpPr>
            <p:cNvPr id="9" name="AutoShape 8"/>
            <p:cNvSpPr>
              <a:spLocks/>
            </p:cNvSpPr>
            <p:nvPr/>
          </p:nvSpPr>
          <p:spPr bwMode="auto">
            <a:xfrm>
              <a:off x="0" y="577"/>
              <a:ext cx="3936" cy="1144"/>
            </a:xfrm>
            <a:prstGeom prst="roundRect">
              <a:avLst>
                <a:gd name="adj" fmla="val 10486"/>
              </a:avLst>
            </a:prstGeom>
            <a:ln>
              <a:headEnd type="none" w="med" len="med"/>
              <a:tailEnd type="none" w="med" len="med"/>
            </a:ln>
          </p:spPr>
          <p:style>
            <a:lnRef idx="1">
              <a:schemeClr val="accent6"/>
            </a:lnRef>
            <a:fillRef idx="2">
              <a:schemeClr val="accent6"/>
            </a:fillRef>
            <a:effectRef idx="1">
              <a:schemeClr val="accent6"/>
            </a:effectRef>
            <a:fontRef idx="minor">
              <a:schemeClr val="dk1"/>
            </a:fontRef>
          </p:style>
          <p:txBody>
            <a:bodyPr lIns="203200" tIns="203200" rIns="203200" bIns="203200" anchor="ctr">
              <a:prstTxWarp prst="textNoShape">
                <a:avLst/>
              </a:prstTxWarp>
            </a:bodyPr>
            <a:lstStyle/>
            <a:p>
              <a:pPr algn="l"/>
              <a:r>
                <a:rPr lang="en-US" sz="2100" b="1" dirty="0" smtClean="0">
                  <a:latin typeface="Helvetica Neue" charset="0"/>
                  <a:ea typeface="Helvetica Neue" charset="0"/>
                  <a:cs typeface="Helvetica Neue" charset="0"/>
                  <a:sym typeface="Helvetica Neue" charset="0"/>
                </a:rPr>
                <a:t>Multiplicity (Cardinality)</a:t>
              </a:r>
              <a:r>
                <a:rPr lang="en-US" sz="2100" dirty="0" smtClean="0">
                  <a:ea typeface="Helvetica Neue Light" charset="0"/>
                  <a:cs typeface="Helvetica Neue Light" charset="0"/>
                </a:rPr>
                <a:t>:</a:t>
              </a:r>
              <a:endParaRPr lang="en-US" sz="2100" dirty="0">
                <a:ea typeface="Helvetica Neue Light" charset="0"/>
                <a:cs typeface="Helvetica Neue Light" charset="0"/>
              </a:endParaRPr>
            </a:p>
            <a:p>
              <a:pPr marL="457200" indent="-457200" algn="l">
                <a:buSzPct val="100000"/>
                <a:buFont typeface="Wingdings" charset="2"/>
                <a:buChar char="ü"/>
              </a:pPr>
              <a:r>
                <a:rPr lang="en-US" sz="2100" dirty="0">
                  <a:ea typeface="Helvetica Neue Light" charset="0"/>
                  <a:cs typeface="Helvetica Neue Light" charset="0"/>
                </a:rPr>
                <a:t>‘*’ means “many”</a:t>
              </a:r>
            </a:p>
            <a:p>
              <a:pPr marL="457200" indent="-457200" algn="l">
                <a:buSzPct val="100000"/>
                <a:buFont typeface="Wingdings" charset="2"/>
                <a:buChar char="ü"/>
              </a:pPr>
              <a:r>
                <a:rPr lang="en-US" sz="2100" dirty="0" err="1">
                  <a:ea typeface="Helvetica Neue Light" charset="0"/>
                  <a:cs typeface="Helvetica Neue Light" charset="0"/>
                </a:rPr>
                <a:t>x..y</a:t>
              </a:r>
              <a:r>
                <a:rPr lang="en-US" sz="2100" dirty="0">
                  <a:ea typeface="Helvetica Neue Light" charset="0"/>
                  <a:cs typeface="Helvetica Neue Light" charset="0"/>
                </a:rPr>
                <a:t> means from </a:t>
              </a:r>
              <a:r>
                <a:rPr lang="en-US" sz="2100" dirty="0" err="1">
                  <a:ea typeface="Helvetica Neue Light" charset="0"/>
                  <a:cs typeface="Helvetica Neue Light" charset="0"/>
                </a:rPr>
                <a:t>x</a:t>
              </a:r>
              <a:r>
                <a:rPr lang="en-US" sz="2100" dirty="0">
                  <a:ea typeface="Helvetica Neue Light" charset="0"/>
                  <a:cs typeface="Helvetica Neue Light" charset="0"/>
                </a:rPr>
                <a:t> to </a:t>
              </a:r>
              <a:r>
                <a:rPr lang="en-US" sz="2100" dirty="0" err="1">
                  <a:ea typeface="Helvetica Neue Light" charset="0"/>
                  <a:cs typeface="Helvetica Neue Light" charset="0"/>
                </a:rPr>
                <a:t>y</a:t>
              </a:r>
              <a:r>
                <a:rPr lang="en-US" sz="2100" dirty="0">
                  <a:ea typeface="Helvetica Neue Light" charset="0"/>
                  <a:cs typeface="Helvetica Neue Light" charset="0"/>
                </a:rPr>
                <a:t> inclusively</a:t>
              </a:r>
            </a:p>
          </p:txBody>
        </p:sp>
        <p:sp>
          <p:nvSpPr>
            <p:cNvPr id="10" name="Line 9"/>
            <p:cNvSpPr>
              <a:spLocks noChangeShapeType="1"/>
            </p:cNvSpPr>
            <p:nvPr/>
          </p:nvSpPr>
          <p:spPr bwMode="auto">
            <a:xfrm flipH="1">
              <a:off x="2456" y="113"/>
              <a:ext cx="102" cy="420"/>
            </a:xfrm>
            <a:prstGeom prst="line">
              <a:avLst/>
            </a:prstGeom>
            <a:noFill/>
            <a:ln w="50800">
              <a:solidFill>
                <a:schemeClr val="tx1"/>
              </a:solidFill>
              <a:prstDash val="solid"/>
              <a:round/>
              <a:headEnd type="stealth" w="med" len="med"/>
              <a:tailEnd type="none" w="med" len="med"/>
            </a:ln>
          </p:spPr>
          <p:txBody>
            <a:bodyPr>
              <a:prstTxWarp prst="textNoShape">
                <a:avLst/>
              </a:prstTxWarp>
            </a:bodyPr>
            <a:lstStyle/>
            <a:p>
              <a:endParaRPr lang="en-US"/>
            </a:p>
          </p:txBody>
        </p:sp>
        <p:sp>
          <p:nvSpPr>
            <p:cNvPr id="11" name="Line 10"/>
            <p:cNvSpPr>
              <a:spLocks noChangeShapeType="1"/>
            </p:cNvSpPr>
            <p:nvPr/>
          </p:nvSpPr>
          <p:spPr bwMode="auto">
            <a:xfrm flipH="1">
              <a:off x="3955" y="0"/>
              <a:ext cx="704" cy="579"/>
            </a:xfrm>
            <a:prstGeom prst="line">
              <a:avLst/>
            </a:prstGeom>
            <a:noFill/>
            <a:ln w="50800">
              <a:solidFill>
                <a:schemeClr val="tx1"/>
              </a:solidFill>
              <a:prstDash val="solid"/>
              <a:round/>
              <a:headEnd type="stealth" w="med" len="med"/>
              <a:tailEnd type="none" w="med" len="med"/>
            </a:ln>
          </p:spPr>
          <p:txBody>
            <a:bodyPr>
              <a:prstTxWarp prst="textNoShape">
                <a:avLst/>
              </a:prstTxWarp>
            </a:bodyPr>
            <a:lstStyle/>
            <a:p>
              <a:endParaRPr lang="en-US"/>
            </a:p>
          </p:txBody>
        </p:sp>
      </p:grpSp>
      <p:grpSp>
        <p:nvGrpSpPr>
          <p:cNvPr id="12" name="Group 11"/>
          <p:cNvGrpSpPr>
            <a:grpSpLocks/>
          </p:cNvGrpSpPr>
          <p:nvPr/>
        </p:nvGrpSpPr>
        <p:grpSpPr bwMode="auto">
          <a:xfrm>
            <a:off x="4594769" y="1413496"/>
            <a:ext cx="3731539" cy="2524869"/>
            <a:chOff x="0" y="0"/>
            <a:chExt cx="3342" cy="2262"/>
          </a:xfrm>
        </p:grpSpPr>
        <p:sp>
          <p:nvSpPr>
            <p:cNvPr id="13" name="AutoShape 12"/>
            <p:cNvSpPr>
              <a:spLocks/>
            </p:cNvSpPr>
            <p:nvPr/>
          </p:nvSpPr>
          <p:spPr bwMode="auto">
            <a:xfrm>
              <a:off x="763" y="0"/>
              <a:ext cx="2579" cy="1720"/>
            </a:xfrm>
            <a:prstGeom prst="roundRect">
              <a:avLst>
                <a:gd name="adj" fmla="val 6972"/>
              </a:avLst>
            </a:prstGeom>
            <a:ln>
              <a:headEnd type="none" w="med" len="med"/>
              <a:tailEnd type="none" w="med" len="med"/>
            </a:ln>
          </p:spPr>
          <p:style>
            <a:lnRef idx="1">
              <a:schemeClr val="accent5"/>
            </a:lnRef>
            <a:fillRef idx="2">
              <a:schemeClr val="accent5"/>
            </a:fillRef>
            <a:effectRef idx="1">
              <a:schemeClr val="accent5"/>
            </a:effectRef>
            <a:fontRef idx="minor">
              <a:schemeClr val="dk1"/>
            </a:fontRef>
          </p:style>
          <p:txBody>
            <a:bodyPr lIns="203200" tIns="203200" rIns="203200" bIns="203200" anchor="ctr">
              <a:prstTxWarp prst="textNoShape">
                <a:avLst/>
              </a:prstTxWarp>
            </a:bodyPr>
            <a:lstStyle/>
            <a:p>
              <a:pPr algn="l"/>
              <a:r>
                <a:rPr lang="en-US" sz="2100" b="1" dirty="0" smtClean="0">
                  <a:latin typeface="Helvetica Neue" charset="0"/>
                  <a:ea typeface="Helvetica Neue" charset="0"/>
                  <a:cs typeface="Helvetica Neue" charset="0"/>
                  <a:sym typeface="Helvetica Neue" charset="0"/>
                </a:rPr>
                <a:t>Reading direction</a:t>
              </a:r>
              <a:r>
                <a:rPr lang="en-US" sz="2100" dirty="0">
                  <a:ea typeface="Helvetica Neue Light" charset="0"/>
                  <a:cs typeface="Helvetica Neue Light" charset="0"/>
                </a:rPr>
                <a:t>:</a:t>
              </a:r>
              <a:endParaRPr lang="en-US" sz="2100" dirty="0" smtClean="0">
                <a:ea typeface="Helvetica Neue Light" charset="0"/>
                <a:cs typeface="Helvetica Neue Light" charset="0"/>
              </a:endParaRPr>
            </a:p>
            <a:p>
              <a:pPr algn="l">
                <a:buSzPct val="46000"/>
              </a:pPr>
              <a:r>
                <a:rPr lang="en-US" sz="2100" dirty="0" smtClean="0">
                  <a:ea typeface="Helvetica Neue Light" charset="0"/>
                  <a:cs typeface="Helvetica Neue Light" charset="0"/>
                </a:rPr>
                <a:t>Can exclude </a:t>
              </a:r>
              <a:r>
                <a:rPr lang="en-US" sz="2100" dirty="0">
                  <a:ea typeface="Helvetica Neue Light" charset="0"/>
                  <a:cs typeface="Helvetica Neue Light" charset="0"/>
                </a:rPr>
                <a:t>if association reads left-to-right or top-to-bottom</a:t>
              </a:r>
            </a:p>
          </p:txBody>
        </p:sp>
        <p:sp>
          <p:nvSpPr>
            <p:cNvPr id="14" name="Line 13"/>
            <p:cNvSpPr>
              <a:spLocks noChangeShapeType="1"/>
            </p:cNvSpPr>
            <p:nvPr/>
          </p:nvSpPr>
          <p:spPr bwMode="auto">
            <a:xfrm rot="10800000" flipH="1">
              <a:off x="0" y="1728"/>
              <a:ext cx="738" cy="534"/>
            </a:xfrm>
            <a:prstGeom prst="line">
              <a:avLst/>
            </a:prstGeom>
            <a:noFill/>
            <a:ln w="50800">
              <a:solidFill>
                <a:schemeClr val="tx1"/>
              </a:solidFill>
              <a:prstDash val="solid"/>
              <a:round/>
              <a:headEnd type="stealth" w="med" len="med"/>
              <a:tailEnd type="none" w="med" len="med"/>
            </a:ln>
          </p:spPr>
          <p:txBody>
            <a:bodyPr>
              <a:prstTxWarp prst="textNoShape">
                <a:avLst/>
              </a:prstTxWarp>
            </a:bodyPr>
            <a:lstStyle/>
            <a:p>
              <a:endParaRPr lang="en-US"/>
            </a:p>
          </p:txBody>
        </p:sp>
      </p:grpSp>
      <p:sp>
        <p:nvSpPr>
          <p:cNvPr id="15" name="Slide Number Placeholder 14"/>
          <p:cNvSpPr>
            <a:spLocks noGrp="1"/>
          </p:cNvSpPr>
          <p:nvPr>
            <p:ph type="sldNum" sz="quarter" idx="12"/>
          </p:nvPr>
        </p:nvSpPr>
        <p:spPr/>
        <p:txBody>
          <a:bodyPr/>
          <a:lstStyle/>
          <a:p>
            <a:fld id="{B6F15528-21DE-4FAA-801E-634DDDAF4B2B}" type="slidenum">
              <a:rPr lang="en-US" smtClean="0"/>
              <a:pPr/>
              <a:t>18</a:t>
            </a:fld>
            <a:endParaRPr lang="en-US"/>
          </a:p>
        </p:txBody>
      </p:sp>
    </p:spTree>
    <p:extLst>
      <p:ext uri="{BB962C8B-B14F-4D97-AF65-F5344CB8AC3E}">
        <p14:creationId xmlns:p14="http://schemas.microsoft.com/office/powerpoint/2010/main" val="22880330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500" fill="hold"/>
                                        <p:tgtEl>
                                          <p:spTgt spid="5"/>
                                        </p:tgtEl>
                                        <p:attrNameLst>
                                          <p:attrName>ppt_w</p:attrName>
                                        </p:attrNameLst>
                                      </p:cBhvr>
                                      <p:tavLst>
                                        <p:tav tm="0">
                                          <p:val>
                                            <p:fltVal val="0"/>
                                          </p:val>
                                        </p:tav>
                                        <p:tav tm="100000">
                                          <p:val>
                                            <p:strVal val="#ppt_w"/>
                                          </p:val>
                                        </p:tav>
                                      </p:tavLst>
                                    </p:anim>
                                    <p:anim calcmode="lin" valueType="num">
                                      <p:cBhvr>
                                        <p:cTn id="8" dur="500" fill="hold"/>
                                        <p:tgtEl>
                                          <p:spTgt spid="5"/>
                                        </p:tgtEl>
                                        <p:attrNameLst>
                                          <p:attrName>ppt_h</p:attrName>
                                        </p:attrNameLst>
                                      </p:cBhvr>
                                      <p:tavLst>
                                        <p:tav tm="0">
                                          <p:val>
                                            <p:fltVal val="0"/>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23" presetClass="entr" presetSubtype="16" fill="hold" nodeType="clickEffect">
                                  <p:stCondLst>
                                    <p:cond delay="0"/>
                                  </p:stCondLst>
                                  <p:childTnLst>
                                    <p:set>
                                      <p:cBhvr>
                                        <p:cTn id="12" dur="1" fill="hold">
                                          <p:stCondLst>
                                            <p:cond delay="0"/>
                                          </p:stCondLst>
                                        </p:cTn>
                                        <p:tgtEl>
                                          <p:spTgt spid="8"/>
                                        </p:tgtEl>
                                        <p:attrNameLst>
                                          <p:attrName>style.visibility</p:attrName>
                                        </p:attrNameLst>
                                      </p:cBhvr>
                                      <p:to>
                                        <p:strVal val="visible"/>
                                      </p:to>
                                    </p:set>
                                    <p:anim calcmode="lin" valueType="num">
                                      <p:cBhvr>
                                        <p:cTn id="13" dur="500" fill="hold"/>
                                        <p:tgtEl>
                                          <p:spTgt spid="8"/>
                                        </p:tgtEl>
                                        <p:attrNameLst>
                                          <p:attrName>ppt_w</p:attrName>
                                        </p:attrNameLst>
                                      </p:cBhvr>
                                      <p:tavLst>
                                        <p:tav tm="0">
                                          <p:val>
                                            <p:fltVal val="0"/>
                                          </p:val>
                                        </p:tav>
                                        <p:tav tm="100000">
                                          <p:val>
                                            <p:strVal val="#ppt_w"/>
                                          </p:val>
                                        </p:tav>
                                      </p:tavLst>
                                    </p:anim>
                                    <p:anim calcmode="lin" valueType="num">
                                      <p:cBhvr>
                                        <p:cTn id="14" dur="500" fill="hold"/>
                                        <p:tgtEl>
                                          <p:spTgt spid="8"/>
                                        </p:tgtEl>
                                        <p:attrNameLst>
                                          <p:attrName>ppt_h</p:attrName>
                                        </p:attrNameLst>
                                      </p:cBhvr>
                                      <p:tavLst>
                                        <p:tav tm="0">
                                          <p:val>
                                            <p:fltVal val="0"/>
                                          </p:val>
                                        </p:tav>
                                        <p:tav tm="100000">
                                          <p:val>
                                            <p:strVal val="#ppt_h"/>
                                          </p:val>
                                        </p:tav>
                                      </p:tavLst>
                                    </p:anim>
                                  </p:childTnLst>
                                </p:cTn>
                              </p:par>
                            </p:childTnLst>
                          </p:cTn>
                        </p:par>
                      </p:childTnLst>
                    </p:cTn>
                  </p:par>
                  <p:par>
                    <p:cTn id="15" fill="hold">
                      <p:stCondLst>
                        <p:cond delay="indefinite"/>
                      </p:stCondLst>
                      <p:childTnLst>
                        <p:par>
                          <p:cTn id="16" fill="hold">
                            <p:stCondLst>
                              <p:cond delay="0"/>
                            </p:stCondLst>
                            <p:childTnLst>
                              <p:par>
                                <p:cTn id="17" presetID="23" presetClass="entr" presetSubtype="16" fill="hold" nodeType="clickEffect">
                                  <p:stCondLst>
                                    <p:cond delay="0"/>
                                  </p:stCondLst>
                                  <p:childTnLst>
                                    <p:set>
                                      <p:cBhvr>
                                        <p:cTn id="18" dur="1" fill="hold">
                                          <p:stCondLst>
                                            <p:cond delay="0"/>
                                          </p:stCondLst>
                                        </p:cTn>
                                        <p:tgtEl>
                                          <p:spTgt spid="12"/>
                                        </p:tgtEl>
                                        <p:attrNameLst>
                                          <p:attrName>style.visibility</p:attrName>
                                        </p:attrNameLst>
                                      </p:cBhvr>
                                      <p:to>
                                        <p:strVal val="visible"/>
                                      </p:to>
                                    </p:set>
                                    <p:anim calcmode="lin" valueType="num">
                                      <p:cBhvr>
                                        <p:cTn id="19" dur="500" fill="hold"/>
                                        <p:tgtEl>
                                          <p:spTgt spid="12"/>
                                        </p:tgtEl>
                                        <p:attrNameLst>
                                          <p:attrName>ppt_w</p:attrName>
                                        </p:attrNameLst>
                                      </p:cBhvr>
                                      <p:tavLst>
                                        <p:tav tm="0">
                                          <p:val>
                                            <p:fltVal val="0"/>
                                          </p:val>
                                        </p:tav>
                                        <p:tav tm="100000">
                                          <p:val>
                                            <p:strVal val="#ppt_w"/>
                                          </p:val>
                                        </p:tav>
                                      </p:tavLst>
                                    </p:anim>
                                    <p:anim calcmode="lin" valueType="num">
                                      <p:cBhvr>
                                        <p:cTn id="20" dur="500" fill="hold"/>
                                        <p:tgtEl>
                                          <p:spTgt spid="12"/>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Cardinality (or Multiplicity)</a:t>
            </a:r>
            <a:endParaRPr lang="en-US" dirty="0"/>
          </a:p>
        </p:txBody>
      </p:sp>
      <p:graphicFrame>
        <p:nvGraphicFramePr>
          <p:cNvPr id="4" name="Object 3"/>
          <p:cNvGraphicFramePr>
            <a:graphicFrameLocks noGrp="1" noChangeAspect="1"/>
          </p:cNvGraphicFramePr>
          <p:nvPr>
            <p:extLst>
              <p:ext uri="{D42A27DB-BD31-4B8C-83A1-F6EECF244321}">
                <p14:modId xmlns:p14="http://schemas.microsoft.com/office/powerpoint/2010/main" val="1434555228"/>
              </p:ext>
            </p:extLst>
          </p:nvPr>
        </p:nvGraphicFramePr>
        <p:xfrm>
          <a:off x="1828800" y="1219200"/>
          <a:ext cx="5110162" cy="5486400"/>
        </p:xfrm>
        <a:graphic>
          <a:graphicData uri="http://schemas.openxmlformats.org/presentationml/2006/ole">
            <mc:AlternateContent xmlns:mc="http://schemas.openxmlformats.org/markup-compatibility/2006">
              <mc:Choice xmlns:v="urn:schemas-microsoft-com:vml" Requires="v">
                <p:oleObj spid="_x0000_s1131" name="Visio" r:id="rId3" imgW="2468568" imgH="2651136" progId="Visio.Drawing.11">
                  <p:embed/>
                </p:oleObj>
              </mc:Choice>
              <mc:Fallback>
                <p:oleObj name="Visio" r:id="rId3" imgW="2468568" imgH="2651136" progId="Visio.Drawing.11">
                  <p:embed/>
                  <p:pic>
                    <p:nvPicPr>
                      <p:cNvPr id="0" name="Object 3"/>
                      <p:cNvPicPr>
                        <a:picLocks noGrp="1"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828800" y="1219200"/>
                        <a:ext cx="5110162" cy="5486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5" name="Slide Number Placeholder 4"/>
          <p:cNvSpPr>
            <a:spLocks noGrp="1"/>
          </p:cNvSpPr>
          <p:nvPr>
            <p:ph type="sldNum" sz="quarter" idx="12"/>
          </p:nvPr>
        </p:nvSpPr>
        <p:spPr/>
        <p:txBody>
          <a:bodyPr/>
          <a:lstStyle/>
          <a:p>
            <a:fld id="{B6F15528-21DE-4FAA-801E-634DDDAF4B2B}" type="slidenum">
              <a:rPr lang="en-US" smtClean="0"/>
              <a:pPr/>
              <a:t>19</a:t>
            </a:fld>
            <a:endParaRPr lang="en-US"/>
          </a:p>
        </p:txBody>
      </p:sp>
    </p:spTree>
    <p:extLst>
      <p:ext uri="{BB962C8B-B14F-4D97-AF65-F5344CB8AC3E}">
        <p14:creationId xmlns:p14="http://schemas.microsoft.com/office/powerpoint/2010/main" val="163228467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Today</a:t>
            </a:r>
            <a:endParaRPr lang="en-US" dirty="0"/>
          </a:p>
        </p:txBody>
      </p:sp>
      <p:sp>
        <p:nvSpPr>
          <p:cNvPr id="3" name="Content Placeholder 2"/>
          <p:cNvSpPr>
            <a:spLocks noGrp="1"/>
          </p:cNvSpPr>
          <p:nvPr>
            <p:ph idx="1"/>
          </p:nvPr>
        </p:nvSpPr>
        <p:spPr/>
        <p:txBody>
          <a:bodyPr/>
          <a:lstStyle/>
          <a:p>
            <a:r>
              <a:rPr lang="en-US" dirty="0" smtClean="0"/>
              <a:t>Domain Modeling</a:t>
            </a:r>
          </a:p>
          <a:p>
            <a:endParaRPr lang="en-US" dirty="0"/>
          </a:p>
          <a:p>
            <a:r>
              <a:rPr lang="en-US" dirty="0" smtClean="0"/>
              <a:t>Notations</a:t>
            </a:r>
          </a:p>
          <a:p>
            <a:endParaRPr lang="en-US" dirty="0"/>
          </a:p>
          <a:p>
            <a:r>
              <a:rPr lang="en-US" dirty="0" smtClean="0"/>
              <a:t>Guidelines</a:t>
            </a:r>
          </a:p>
          <a:p>
            <a:endParaRPr lang="en-US" dirty="0"/>
          </a:p>
          <a:p>
            <a:r>
              <a:rPr lang="en-US" dirty="0" smtClean="0"/>
              <a:t>Practice</a:t>
            </a:r>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2</a:t>
            </a:fld>
            <a:endParaRPr lang="en-US"/>
          </a:p>
        </p:txBody>
      </p:sp>
    </p:spTree>
    <p:extLst>
      <p:ext uri="{BB962C8B-B14F-4D97-AF65-F5344CB8AC3E}">
        <p14:creationId xmlns:p14="http://schemas.microsoft.com/office/powerpoint/2010/main" val="434252298"/>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More Association</a:t>
            </a:r>
            <a:endParaRPr lang="en-US" dirty="0"/>
          </a:p>
        </p:txBody>
      </p:sp>
      <p:sp>
        <p:nvSpPr>
          <p:cNvPr id="3" name="Content Placeholder 2"/>
          <p:cNvSpPr>
            <a:spLocks noGrp="1"/>
          </p:cNvSpPr>
          <p:nvPr>
            <p:ph idx="1"/>
          </p:nvPr>
        </p:nvSpPr>
        <p:spPr/>
        <p:txBody>
          <a:bodyPr/>
          <a:lstStyle/>
          <a:p>
            <a:r>
              <a:rPr lang="en-US" dirty="0" smtClean="0"/>
              <a:t>Classes can have </a:t>
            </a:r>
            <a:r>
              <a:rPr lang="en-US" b="1" dirty="0" smtClean="0"/>
              <a:t>multiple</a:t>
            </a:r>
            <a:r>
              <a:rPr lang="en-US" dirty="0" smtClean="0"/>
              <a:t> associations</a:t>
            </a:r>
            <a:br>
              <a:rPr lang="en-US" dirty="0" smtClean="0"/>
            </a:br>
            <a:endParaRPr lang="en-US" dirty="0" smtClean="0"/>
          </a:p>
          <a:p>
            <a:r>
              <a:rPr lang="en-US" dirty="0" smtClean="0"/>
              <a:t>Classes can also </a:t>
            </a:r>
            <a:r>
              <a:rPr lang="en-US" b="1" dirty="0" smtClean="0"/>
              <a:t>self</a:t>
            </a:r>
            <a:r>
              <a:rPr lang="en-US" dirty="0" smtClean="0"/>
              <a:t>-associate! </a:t>
            </a:r>
          </a:p>
          <a:p>
            <a:pPr lvl="1"/>
            <a:r>
              <a:rPr lang="en-US" dirty="0" smtClean="0"/>
              <a:t>Object creates itself</a:t>
            </a:r>
          </a:p>
          <a:p>
            <a:pPr lvl="1"/>
            <a:r>
              <a:rPr lang="en-US" dirty="0" smtClean="0"/>
              <a:t>Object modifies itself</a:t>
            </a:r>
          </a:p>
          <a:p>
            <a:pPr lvl="1"/>
            <a:r>
              <a:rPr lang="en-US" dirty="0" smtClean="0"/>
              <a:t>Object moves itself…</a:t>
            </a:r>
            <a:endParaRPr lang="en-US" dirty="0"/>
          </a:p>
        </p:txBody>
      </p:sp>
      <p:graphicFrame>
        <p:nvGraphicFramePr>
          <p:cNvPr id="4" name="Object 3"/>
          <p:cNvGraphicFramePr>
            <a:graphicFrameLocks noChangeAspect="1"/>
          </p:cNvGraphicFramePr>
          <p:nvPr>
            <p:extLst>
              <p:ext uri="{D42A27DB-BD31-4B8C-83A1-F6EECF244321}">
                <p14:modId xmlns:p14="http://schemas.microsoft.com/office/powerpoint/2010/main" val="1188408273"/>
              </p:ext>
            </p:extLst>
          </p:nvPr>
        </p:nvGraphicFramePr>
        <p:xfrm>
          <a:off x="533400" y="4114800"/>
          <a:ext cx="7391400" cy="2417074"/>
        </p:xfrm>
        <a:graphic>
          <a:graphicData uri="http://schemas.openxmlformats.org/presentationml/2006/ole">
            <mc:AlternateContent xmlns:mc="http://schemas.openxmlformats.org/markup-compatibility/2006">
              <mc:Choice xmlns:v="urn:schemas-microsoft-com:vml" Requires="v">
                <p:oleObj spid="_x0000_s2153" name="Visio" r:id="rId3" imgW="3006909" imgH="920642" progId="Visio.Drawing.11">
                  <p:embed/>
                </p:oleObj>
              </mc:Choice>
              <mc:Fallback>
                <p:oleObj name="Visio" r:id="rId3" imgW="3006909" imgH="920642" progId="Visio.Drawing.11">
                  <p:embed/>
                  <p:pic>
                    <p:nvPicPr>
                      <p:cNvPr id="0"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4114800"/>
                        <a:ext cx="7391400" cy="2417074"/>
                      </a:xfrm>
                      <a:prstGeom prst="rect">
                        <a:avLst/>
                      </a:prstGeom>
                      <a:noFill/>
                      <a:ln>
                        <a:noFill/>
                      </a:ln>
                    </p:spPr>
                  </p:pic>
                </p:oleObj>
              </mc:Fallback>
            </mc:AlternateContent>
          </a:graphicData>
        </a:graphic>
      </p:graphicFrame>
      <p:sp>
        <p:nvSpPr>
          <p:cNvPr id="7" name="Slide Number Placeholder 6"/>
          <p:cNvSpPr>
            <a:spLocks noGrp="1"/>
          </p:cNvSpPr>
          <p:nvPr>
            <p:ph type="sldNum" sz="quarter" idx="12"/>
          </p:nvPr>
        </p:nvSpPr>
        <p:spPr/>
        <p:txBody>
          <a:bodyPr/>
          <a:lstStyle/>
          <a:p>
            <a:fld id="{B6F15528-21DE-4FAA-801E-634DDDAF4B2B}" type="slidenum">
              <a:rPr lang="en-US" smtClean="0"/>
              <a:pPr/>
              <a:t>20</a:t>
            </a:fld>
            <a:endParaRPr lang="en-US"/>
          </a:p>
        </p:txBody>
      </p:sp>
    </p:spTree>
    <p:extLst>
      <p:ext uri="{BB962C8B-B14F-4D97-AF65-F5344CB8AC3E}">
        <p14:creationId xmlns:p14="http://schemas.microsoft.com/office/powerpoint/2010/main" val="3242041353"/>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smtClean="0"/>
              <a:t>Attributes</a:t>
            </a:r>
            <a:endParaRPr lang="en-US" dirty="0"/>
          </a:p>
        </p:txBody>
      </p:sp>
      <p:sp>
        <p:nvSpPr>
          <p:cNvPr id="3" name="Content Placeholder 2"/>
          <p:cNvSpPr>
            <a:spLocks noGrp="1"/>
          </p:cNvSpPr>
          <p:nvPr>
            <p:ph idx="1"/>
          </p:nvPr>
        </p:nvSpPr>
        <p:spPr/>
        <p:txBody>
          <a:bodyPr/>
          <a:lstStyle/>
          <a:p>
            <a:r>
              <a:rPr lang="en-US" dirty="0" smtClean="0"/>
              <a:t>An object’s </a:t>
            </a:r>
            <a:r>
              <a:rPr lang="en-US" b="1" dirty="0" smtClean="0"/>
              <a:t>logical data value </a:t>
            </a:r>
            <a:r>
              <a:rPr lang="en-US" dirty="0" smtClean="0"/>
              <a:t>that must be remembered</a:t>
            </a:r>
          </a:p>
          <a:p>
            <a:pPr lvl="1"/>
            <a:r>
              <a:rPr lang="en-US" dirty="0" smtClean="0"/>
              <a:t>Some attributes are derived from other attributes</a:t>
            </a:r>
            <a:br>
              <a:rPr lang="en-US" dirty="0" smtClean="0"/>
            </a:br>
            <a:endParaRPr lang="en-US" dirty="0" smtClean="0"/>
          </a:p>
          <a:p>
            <a:r>
              <a:rPr lang="en-US" dirty="0" smtClean="0"/>
              <a:t>Usual </a:t>
            </a:r>
            <a:r>
              <a:rPr lang="en-US" b="1" dirty="0" smtClean="0"/>
              <a:t>primitive </a:t>
            </a:r>
            <a:r>
              <a:rPr lang="en-US" dirty="0" smtClean="0"/>
              <a:t>attributes (data types not shown in DM)</a:t>
            </a:r>
          </a:p>
          <a:p>
            <a:pPr lvl="1"/>
            <a:endParaRPr lang="en-US" dirty="0" smtClean="0"/>
          </a:p>
          <a:p>
            <a:r>
              <a:rPr lang="en-US" dirty="0" smtClean="0"/>
              <a:t>Common </a:t>
            </a:r>
            <a:r>
              <a:rPr lang="en-US" b="1" dirty="0" smtClean="0"/>
              <a:t>compound </a:t>
            </a:r>
            <a:r>
              <a:rPr lang="en-US" dirty="0" smtClean="0"/>
              <a:t>attributes</a:t>
            </a:r>
          </a:p>
          <a:p>
            <a:pPr lvl="1"/>
            <a:r>
              <a:rPr lang="en-US" dirty="0" smtClean="0"/>
              <a:t>Date, time, address, SSN, phone number, bar codes, etc.</a:t>
            </a:r>
          </a:p>
          <a:p>
            <a:pPr lvl="1"/>
            <a:r>
              <a:rPr lang="en-US" dirty="0" smtClean="0"/>
              <a:t>May even become full class objects in design…</a:t>
            </a:r>
          </a:p>
          <a:p>
            <a:endParaRPr lang="en-US" dirty="0"/>
          </a:p>
        </p:txBody>
      </p:sp>
      <p:graphicFrame>
        <p:nvGraphicFramePr>
          <p:cNvPr id="6" name="Object 5"/>
          <p:cNvGraphicFramePr>
            <a:graphicFrameLocks noChangeAspect="1"/>
          </p:cNvGraphicFramePr>
          <p:nvPr>
            <p:extLst>
              <p:ext uri="{D42A27DB-BD31-4B8C-83A1-F6EECF244321}">
                <p14:modId xmlns:p14="http://schemas.microsoft.com/office/powerpoint/2010/main" val="2491225129"/>
              </p:ext>
            </p:extLst>
          </p:nvPr>
        </p:nvGraphicFramePr>
        <p:xfrm>
          <a:off x="2743200" y="4343400"/>
          <a:ext cx="5156200" cy="2306783"/>
        </p:xfrm>
        <a:graphic>
          <a:graphicData uri="http://schemas.openxmlformats.org/presentationml/2006/ole">
            <mc:AlternateContent xmlns:mc="http://schemas.openxmlformats.org/markup-compatibility/2006">
              <mc:Choice xmlns:v="urn:schemas-microsoft-com:vml" Requires="v">
                <p:oleObj spid="_x0000_s3171" name="Visio" r:id="rId3" imgW="2301533" imgH="963360" progId="Visio.Drawing.11">
                  <p:embed/>
                </p:oleObj>
              </mc:Choice>
              <mc:Fallback>
                <p:oleObj name="Visio" r:id="rId3" imgW="2301533" imgH="963360" progId="Visio.Drawing.11">
                  <p:embed/>
                  <p:pic>
                    <p:nvPicPr>
                      <p:cNvPr id="0" name="Object 4"/>
                      <p:cNvPicPr>
                        <a:picLocks noChangeAspect="1" noChangeArrowheads="1"/>
                      </p:cNvPicPr>
                      <p:nvPr/>
                    </p:nvPicPr>
                    <p:blipFill>
                      <a:blip r:embed="rId4"/>
                      <a:srcRect/>
                      <a:stretch>
                        <a:fillRect/>
                      </a:stretch>
                    </p:blipFill>
                    <p:spPr bwMode="auto">
                      <a:xfrm>
                        <a:off x="2743200" y="4343400"/>
                        <a:ext cx="5156200" cy="2306783"/>
                      </a:xfrm>
                      <a:prstGeom prst="rect">
                        <a:avLst/>
                      </a:prstGeom>
                      <a:noFill/>
                      <a:ln>
                        <a:noFill/>
                      </a:ln>
                      <a:effectLst/>
                    </p:spPr>
                  </p:pic>
                </p:oleObj>
              </mc:Fallback>
            </mc:AlternateContent>
          </a:graphicData>
        </a:graphic>
      </p:graphicFrame>
      <p:sp>
        <p:nvSpPr>
          <p:cNvPr id="7" name="Slide Number Placeholder 6"/>
          <p:cNvSpPr>
            <a:spLocks noGrp="1"/>
          </p:cNvSpPr>
          <p:nvPr>
            <p:ph type="sldNum" sz="quarter" idx="12"/>
          </p:nvPr>
        </p:nvSpPr>
        <p:spPr/>
        <p:txBody>
          <a:bodyPr/>
          <a:lstStyle/>
          <a:p>
            <a:fld id="{B6F15528-21DE-4FAA-801E-634DDDAF4B2B}" type="slidenum">
              <a:rPr lang="en-US" smtClean="0"/>
              <a:pPr/>
              <a:t>21</a:t>
            </a:fld>
            <a:endParaRPr lang="en-US"/>
          </a:p>
        </p:txBody>
      </p:sp>
    </p:spTree>
    <p:extLst>
      <p:ext uri="{BB962C8B-B14F-4D97-AF65-F5344CB8AC3E}">
        <p14:creationId xmlns:p14="http://schemas.microsoft.com/office/powerpoint/2010/main" val="3193881750"/>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Visibility in Domain Models</a:t>
            </a:r>
            <a:endParaRPr lang="en-US" dirty="0"/>
          </a:p>
        </p:txBody>
      </p:sp>
      <p:graphicFrame>
        <p:nvGraphicFramePr>
          <p:cNvPr id="4" name="Object 3"/>
          <p:cNvGraphicFramePr>
            <a:graphicFrameLocks noGrp="1" noChangeAspect="1"/>
          </p:cNvGraphicFramePr>
          <p:nvPr>
            <p:extLst>
              <p:ext uri="{D42A27DB-BD31-4B8C-83A1-F6EECF244321}">
                <p14:modId xmlns:p14="http://schemas.microsoft.com/office/powerpoint/2010/main" val="3768588032"/>
              </p:ext>
            </p:extLst>
          </p:nvPr>
        </p:nvGraphicFramePr>
        <p:xfrm>
          <a:off x="381000" y="2438400"/>
          <a:ext cx="7696200" cy="2097628"/>
        </p:xfrm>
        <a:graphic>
          <a:graphicData uri="http://schemas.openxmlformats.org/presentationml/2006/ole">
            <mc:AlternateContent xmlns:mc="http://schemas.openxmlformats.org/markup-compatibility/2006">
              <mc:Choice xmlns:v="urn:schemas-microsoft-com:vml" Requires="v">
                <p:oleObj spid="_x0000_s4189" name="Visio" r:id="rId4" imgW="4460651" imgH="1140480" progId="Visio.Drawing.11">
                  <p:embed/>
                </p:oleObj>
              </mc:Choice>
              <mc:Fallback>
                <p:oleObj name="Visio" r:id="rId4" imgW="4460651" imgH="1140480" progId="Visio.Drawing.11">
                  <p:embed/>
                  <p:pic>
                    <p:nvPicPr>
                      <p:cNvPr id="0" name="Object 3"/>
                      <p:cNvPicPr>
                        <a:picLocks noGrp="1" noChangeAspect="1" noChangeArrowheads="1"/>
                      </p:cNvPicPr>
                      <p:nvPr/>
                    </p:nvPicPr>
                    <p:blipFill>
                      <a:blip r:embed="rId5"/>
                      <a:srcRect/>
                      <a:stretch>
                        <a:fillRect/>
                      </a:stretch>
                    </p:blipFill>
                    <p:spPr bwMode="auto">
                      <a:xfrm>
                        <a:off x="381000" y="2438400"/>
                        <a:ext cx="7696200" cy="2097628"/>
                      </a:xfrm>
                      <a:prstGeom prst="rect">
                        <a:avLst/>
                      </a:prstGeom>
                      <a:noFill/>
                      <a:ln>
                        <a:noFill/>
                      </a:ln>
                      <a:effectLst/>
                    </p:spPr>
                  </p:pic>
                </p:oleObj>
              </mc:Fallback>
            </mc:AlternateContent>
          </a:graphicData>
        </a:graphic>
      </p:graphicFrame>
      <p:sp>
        <p:nvSpPr>
          <p:cNvPr id="5" name="Slide Number Placeholder 4"/>
          <p:cNvSpPr>
            <a:spLocks noGrp="1"/>
          </p:cNvSpPr>
          <p:nvPr>
            <p:ph type="sldNum" sz="quarter" idx="12"/>
          </p:nvPr>
        </p:nvSpPr>
        <p:spPr/>
        <p:txBody>
          <a:bodyPr/>
          <a:lstStyle/>
          <a:p>
            <a:fld id="{B6F15528-21DE-4FAA-801E-634DDDAF4B2B}" type="slidenum">
              <a:rPr lang="en-US" smtClean="0"/>
              <a:pPr/>
              <a:t>22</a:t>
            </a:fld>
            <a:endParaRPr lang="en-US"/>
          </a:p>
        </p:txBody>
      </p:sp>
    </p:spTree>
    <p:extLst>
      <p:ext uri="{BB962C8B-B14F-4D97-AF65-F5344CB8AC3E}">
        <p14:creationId xmlns:p14="http://schemas.microsoft.com/office/powerpoint/2010/main" val="3582632723"/>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POS Domain Model</a:t>
            </a:r>
            <a:endParaRPr lang="en-US" dirty="0"/>
          </a:p>
        </p:txBody>
      </p:sp>
      <p:graphicFrame>
        <p:nvGraphicFramePr>
          <p:cNvPr id="4" name="Object 3"/>
          <p:cNvGraphicFramePr>
            <a:graphicFrameLocks noGrp="1" noChangeAspect="1"/>
          </p:cNvGraphicFramePr>
          <p:nvPr>
            <p:extLst>
              <p:ext uri="{D42A27DB-BD31-4B8C-83A1-F6EECF244321}">
                <p14:modId xmlns:p14="http://schemas.microsoft.com/office/powerpoint/2010/main" val="2886400261"/>
              </p:ext>
            </p:extLst>
          </p:nvPr>
        </p:nvGraphicFramePr>
        <p:xfrm>
          <a:off x="838200" y="1371600"/>
          <a:ext cx="6324600" cy="5233079"/>
        </p:xfrm>
        <a:graphic>
          <a:graphicData uri="http://schemas.openxmlformats.org/presentationml/2006/ole">
            <mc:AlternateContent xmlns:mc="http://schemas.openxmlformats.org/markup-compatibility/2006">
              <mc:Choice xmlns:v="urn:schemas-microsoft-com:vml" Requires="v">
                <p:oleObj spid="_x0000_s5202" name="Visio" r:id="rId4" imgW="5703668" imgH="4720492" progId="Visio.Drawing.11">
                  <p:embed/>
                </p:oleObj>
              </mc:Choice>
              <mc:Fallback>
                <p:oleObj name="Visio" r:id="rId4" imgW="5703668" imgH="4720492" progId="Visio.Drawing.11">
                  <p:embed/>
                  <p:pic>
                    <p:nvPicPr>
                      <p:cNvPr id="0" name="Object 3"/>
                      <p:cNvPicPr>
                        <a:picLocks noGrp="1"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838200" y="1371600"/>
                        <a:ext cx="6324600" cy="5233079"/>
                      </a:xfrm>
                      <a:prstGeom prst="rect">
                        <a:avLst/>
                      </a:prstGeom>
                      <a:solidFill>
                        <a:srgbClr val="FFFFFF"/>
                      </a:solidFill>
                      <a:ln>
                        <a:noFill/>
                      </a:ln>
                    </p:spPr>
                  </p:pic>
                </p:oleObj>
              </mc:Fallback>
            </mc:AlternateContent>
          </a:graphicData>
        </a:graphic>
      </p:graphicFrame>
      <p:sp>
        <p:nvSpPr>
          <p:cNvPr id="5" name="Slide Number Placeholder 4"/>
          <p:cNvSpPr>
            <a:spLocks noGrp="1"/>
          </p:cNvSpPr>
          <p:nvPr>
            <p:ph type="sldNum" sz="quarter" idx="12"/>
          </p:nvPr>
        </p:nvSpPr>
        <p:spPr/>
        <p:txBody>
          <a:bodyPr/>
          <a:lstStyle/>
          <a:p>
            <a:fld id="{B6F15528-21DE-4FAA-801E-634DDDAF4B2B}" type="slidenum">
              <a:rPr lang="en-US" smtClean="0"/>
              <a:pPr/>
              <a:t>23</a:t>
            </a:fld>
            <a:endParaRPr lang="en-US"/>
          </a:p>
        </p:txBody>
      </p:sp>
    </p:spTree>
    <p:extLst>
      <p:ext uri="{BB962C8B-B14F-4D97-AF65-F5344CB8AC3E}">
        <p14:creationId xmlns:p14="http://schemas.microsoft.com/office/powerpoint/2010/main" val="450660862"/>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Next …</a:t>
            </a:r>
            <a:endParaRPr lang="en-US" dirty="0"/>
          </a:p>
        </p:txBody>
      </p:sp>
      <p:sp>
        <p:nvSpPr>
          <p:cNvPr id="3" name="Content Placeholder 2"/>
          <p:cNvSpPr>
            <a:spLocks noGrp="1"/>
          </p:cNvSpPr>
          <p:nvPr>
            <p:ph idx="1"/>
          </p:nvPr>
        </p:nvSpPr>
        <p:spPr/>
        <p:txBody>
          <a:bodyPr/>
          <a:lstStyle/>
          <a:p>
            <a:r>
              <a:rPr lang="en-US" dirty="0" smtClean="0"/>
              <a:t>In-class Exercise</a:t>
            </a:r>
          </a:p>
          <a:p>
            <a:pPr lvl="1"/>
            <a:r>
              <a:rPr lang="en-US" dirty="0" smtClean="0"/>
              <a:t>Create domain model for your project based on use cases (2 rich ones) that you have developed for Milestone 2</a:t>
            </a:r>
          </a:p>
          <a:p>
            <a:pPr lvl="1"/>
            <a:r>
              <a:rPr lang="en-US" dirty="0" smtClean="0"/>
              <a:t>Present your model to the class</a:t>
            </a:r>
          </a:p>
          <a:p>
            <a:pPr marL="411480" lvl="1" indent="0">
              <a:buNone/>
            </a:pPr>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24</a:t>
            </a:fld>
            <a:endParaRPr lang="en-US"/>
          </a:p>
        </p:txBody>
      </p:sp>
    </p:spTree>
    <p:extLst>
      <p:ext uri="{BB962C8B-B14F-4D97-AF65-F5344CB8AC3E}">
        <p14:creationId xmlns:p14="http://schemas.microsoft.com/office/powerpoint/2010/main" val="405564307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Domain Model</a:t>
            </a:r>
            <a:endParaRPr lang="en-US" dirty="0"/>
          </a:p>
        </p:txBody>
      </p:sp>
      <p:sp>
        <p:nvSpPr>
          <p:cNvPr id="3" name="Content Placeholder 2"/>
          <p:cNvSpPr>
            <a:spLocks noGrp="1"/>
          </p:cNvSpPr>
          <p:nvPr>
            <p:ph idx="1"/>
          </p:nvPr>
        </p:nvSpPr>
        <p:spPr/>
        <p:txBody>
          <a:bodyPr/>
          <a:lstStyle/>
          <a:p>
            <a:r>
              <a:rPr lang="en-US" dirty="0" smtClean="0"/>
              <a:t>The domain model is a representation of real-situation conceptual classes</a:t>
            </a:r>
          </a:p>
          <a:p>
            <a:endParaRPr lang="en-US" dirty="0"/>
          </a:p>
          <a:p>
            <a:r>
              <a:rPr lang="en-US" dirty="0" smtClean="0"/>
              <a:t>The term does not mean a set of diagram describing software classes</a:t>
            </a:r>
          </a:p>
          <a:p>
            <a:endParaRPr lang="en-US" dirty="0"/>
          </a:p>
          <a:p>
            <a:r>
              <a:rPr lang="en-US" dirty="0" smtClean="0"/>
              <a:t>Bridges the representational gap between Use-Case Model and Software Design Model (such as Class and Interaction Diagrams)</a:t>
            </a:r>
          </a:p>
          <a:p>
            <a:pPr marL="114300" indent="0">
              <a:buNone/>
            </a:pPr>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3</a:t>
            </a:fld>
            <a:endParaRPr lang="en-US"/>
          </a:p>
        </p:txBody>
      </p:sp>
      <p:sp>
        <p:nvSpPr>
          <p:cNvPr id="5" name="TextBox 4"/>
          <p:cNvSpPr txBox="1"/>
          <p:nvPr/>
        </p:nvSpPr>
        <p:spPr>
          <a:xfrm>
            <a:off x="7924800" y="6368534"/>
            <a:ext cx="457176" cy="369332"/>
          </a:xfrm>
          <a:prstGeom prst="rect">
            <a:avLst/>
          </a:prstGeom>
          <a:noFill/>
        </p:spPr>
        <p:txBody>
          <a:bodyPr wrap="none" rtlCol="0">
            <a:spAutoFit/>
          </a:bodyPr>
          <a:lstStyle/>
          <a:p>
            <a:r>
              <a:rPr lang="en-US" dirty="0" smtClean="0"/>
              <a:t>Q1</a:t>
            </a:r>
            <a:endParaRPr lang="en-US" dirty="0"/>
          </a:p>
        </p:txBody>
      </p:sp>
    </p:spTree>
    <p:extLst>
      <p:ext uri="{BB962C8B-B14F-4D97-AF65-F5344CB8AC3E}">
        <p14:creationId xmlns:p14="http://schemas.microsoft.com/office/powerpoint/2010/main" val="269566997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An Example – POS System </a:t>
            </a:r>
            <a:endParaRPr lang="en-US" dirty="0"/>
          </a:p>
        </p:txBody>
      </p:sp>
      <p:pic>
        <p:nvPicPr>
          <p:cNvPr id="4" name="Picture 4"/>
          <p:cNvPicPr>
            <a:picLocks noChangeAspect="1" noChangeArrowheads="1"/>
          </p:cNvPicPr>
          <p:nvPr/>
        </p:nvPicPr>
        <p:blipFill>
          <a:blip r:embed="rId3"/>
          <a:srcRect l="26341" r="2066"/>
          <a:stretch>
            <a:fillRect/>
          </a:stretch>
        </p:blipFill>
        <p:spPr bwMode="auto">
          <a:xfrm>
            <a:off x="1219198" y="1295400"/>
            <a:ext cx="5257801" cy="5293450"/>
          </a:xfrm>
          <a:prstGeom prst="rect">
            <a:avLst/>
          </a:prstGeom>
          <a:noFill/>
          <a:ln w="12700">
            <a:noFill/>
            <a:miter lim="800000"/>
            <a:headEnd/>
            <a:tailEnd/>
          </a:ln>
        </p:spPr>
      </p:pic>
      <p:sp>
        <p:nvSpPr>
          <p:cNvPr id="5" name="Slide Number Placeholder 4"/>
          <p:cNvSpPr>
            <a:spLocks noGrp="1"/>
          </p:cNvSpPr>
          <p:nvPr>
            <p:ph type="sldNum" sz="quarter" idx="12"/>
          </p:nvPr>
        </p:nvSpPr>
        <p:spPr/>
        <p:txBody>
          <a:bodyPr/>
          <a:lstStyle/>
          <a:p>
            <a:fld id="{B6F15528-21DE-4FAA-801E-634DDDAF4B2B}" type="slidenum">
              <a:rPr lang="en-US" smtClean="0"/>
              <a:pPr/>
              <a:t>4</a:t>
            </a:fld>
            <a:endParaRPr lang="en-US"/>
          </a:p>
        </p:txBody>
      </p:sp>
    </p:spTree>
    <p:extLst>
      <p:ext uri="{BB962C8B-B14F-4D97-AF65-F5344CB8AC3E}">
        <p14:creationId xmlns:p14="http://schemas.microsoft.com/office/powerpoint/2010/main" val="232981002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Notation – UML Class Diagram</a:t>
            </a:r>
            <a:endParaRPr lang="en-US" dirty="0"/>
          </a:p>
        </p:txBody>
      </p:sp>
      <p:sp>
        <p:nvSpPr>
          <p:cNvPr id="3" name="Content Placeholder 2"/>
          <p:cNvSpPr>
            <a:spLocks noGrp="1"/>
          </p:cNvSpPr>
          <p:nvPr>
            <p:ph idx="1"/>
          </p:nvPr>
        </p:nvSpPr>
        <p:spPr/>
        <p:txBody>
          <a:bodyPr>
            <a:normAutofit/>
          </a:bodyPr>
          <a:lstStyle/>
          <a:p>
            <a:r>
              <a:rPr lang="en-US" dirty="0" smtClean="0"/>
              <a:t>UML class diagram is used to model a domain with a twist</a:t>
            </a:r>
            <a:endParaRPr lang="en-US" dirty="0"/>
          </a:p>
          <a:p>
            <a:endParaRPr lang="en-US" dirty="0" smtClean="0"/>
          </a:p>
          <a:p>
            <a:r>
              <a:rPr lang="en-US" dirty="0" smtClean="0"/>
              <a:t>Domain Class</a:t>
            </a:r>
            <a:endParaRPr lang="en-US" dirty="0"/>
          </a:p>
          <a:p>
            <a:pPr lvl="1"/>
            <a:r>
              <a:rPr lang="en-US" dirty="0" smtClean="0"/>
              <a:t>Domain class consist of </a:t>
            </a:r>
            <a:r>
              <a:rPr lang="en-US" dirty="0"/>
              <a:t>class name and attributes</a:t>
            </a:r>
            <a:endParaRPr lang="en-US" dirty="0" smtClean="0"/>
          </a:p>
          <a:p>
            <a:pPr lvl="1"/>
            <a:r>
              <a:rPr lang="en-US" dirty="0" smtClean="0"/>
              <a:t>Domain class does not have methods</a:t>
            </a:r>
          </a:p>
          <a:p>
            <a:endParaRPr lang="en-US" dirty="0" smtClean="0"/>
          </a:p>
          <a:p>
            <a:r>
              <a:rPr lang="en-US" dirty="0" smtClean="0"/>
              <a:t>Relation</a:t>
            </a:r>
            <a:endParaRPr lang="en-US" dirty="0"/>
          </a:p>
          <a:p>
            <a:pPr lvl="1"/>
            <a:r>
              <a:rPr lang="en-US" dirty="0" smtClean="0"/>
              <a:t>A line with a label represents the relation between two classes</a:t>
            </a:r>
          </a:p>
          <a:p>
            <a:pPr lvl="1"/>
            <a:r>
              <a:rPr lang="en-US" dirty="0" smtClean="0"/>
              <a:t>A relation has a cardinality constraint</a:t>
            </a:r>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5</a:t>
            </a:fld>
            <a:endParaRPr lang="en-US"/>
          </a:p>
        </p:txBody>
      </p:sp>
      <p:sp>
        <p:nvSpPr>
          <p:cNvPr id="5" name="TextBox 4"/>
          <p:cNvSpPr txBox="1"/>
          <p:nvPr/>
        </p:nvSpPr>
        <p:spPr>
          <a:xfrm>
            <a:off x="7924800" y="6368534"/>
            <a:ext cx="457176" cy="369332"/>
          </a:xfrm>
          <a:prstGeom prst="rect">
            <a:avLst/>
          </a:prstGeom>
          <a:noFill/>
        </p:spPr>
        <p:txBody>
          <a:bodyPr wrap="none" rtlCol="0">
            <a:spAutoFit/>
          </a:bodyPr>
          <a:lstStyle/>
          <a:p>
            <a:r>
              <a:rPr lang="en-US" dirty="0" smtClean="0"/>
              <a:t>Q2</a:t>
            </a:r>
            <a:endParaRPr lang="en-US" dirty="0"/>
          </a:p>
        </p:txBody>
      </p:sp>
    </p:spTree>
    <p:extLst>
      <p:ext uri="{BB962C8B-B14F-4D97-AF65-F5344CB8AC3E}">
        <p14:creationId xmlns:p14="http://schemas.microsoft.com/office/powerpoint/2010/main" val="424585375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How to Create Domain Model</a:t>
            </a:r>
            <a:endParaRPr lang="en-US" dirty="0"/>
          </a:p>
        </p:txBody>
      </p:sp>
      <p:sp>
        <p:nvSpPr>
          <p:cNvPr id="3" name="Content Placeholder 2"/>
          <p:cNvSpPr>
            <a:spLocks noGrp="1"/>
          </p:cNvSpPr>
          <p:nvPr>
            <p:ph idx="1"/>
          </p:nvPr>
        </p:nvSpPr>
        <p:spPr/>
        <p:txBody>
          <a:bodyPr/>
          <a:lstStyle/>
          <a:p>
            <a:r>
              <a:rPr lang="en-US" dirty="0" smtClean="0"/>
              <a:t>Find conceptual classes</a:t>
            </a:r>
          </a:p>
          <a:p>
            <a:endParaRPr lang="en-US" dirty="0"/>
          </a:p>
          <a:p>
            <a:r>
              <a:rPr lang="en-US" dirty="0" smtClean="0"/>
              <a:t>Draw them as classes in a UML class diagram</a:t>
            </a:r>
          </a:p>
          <a:p>
            <a:endParaRPr lang="en-US" dirty="0"/>
          </a:p>
          <a:p>
            <a:r>
              <a:rPr lang="en-US" dirty="0" smtClean="0"/>
              <a:t>Add associations and attributes</a:t>
            </a:r>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6</a:t>
            </a:fld>
            <a:endParaRPr lang="en-US"/>
          </a:p>
        </p:txBody>
      </p:sp>
    </p:spTree>
    <p:extLst>
      <p:ext uri="{BB962C8B-B14F-4D97-AF65-F5344CB8AC3E}">
        <p14:creationId xmlns:p14="http://schemas.microsoft.com/office/powerpoint/2010/main" val="311428173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Finding Conceptual Classes</a:t>
            </a:r>
            <a:endParaRPr lang="en-US" dirty="0"/>
          </a:p>
        </p:txBody>
      </p:sp>
      <p:sp>
        <p:nvSpPr>
          <p:cNvPr id="3" name="Content Placeholder 2"/>
          <p:cNvSpPr>
            <a:spLocks noGrp="1"/>
          </p:cNvSpPr>
          <p:nvPr>
            <p:ph idx="1"/>
          </p:nvPr>
        </p:nvSpPr>
        <p:spPr/>
        <p:txBody>
          <a:bodyPr/>
          <a:lstStyle/>
          <a:p>
            <a:r>
              <a:rPr lang="en-US" dirty="0" smtClean="0"/>
              <a:t>Reuse or modify the existing model if one exists</a:t>
            </a:r>
          </a:p>
          <a:p>
            <a:endParaRPr lang="en-US" dirty="0"/>
          </a:p>
          <a:p>
            <a:r>
              <a:rPr lang="en-US" dirty="0" smtClean="0"/>
              <a:t>Use a category list</a:t>
            </a:r>
          </a:p>
          <a:p>
            <a:endParaRPr lang="en-US" dirty="0"/>
          </a:p>
          <a:p>
            <a:r>
              <a:rPr lang="en-US" dirty="0" smtClean="0"/>
              <a:t>Identify noun phrases in your use-cases</a:t>
            </a:r>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7</a:t>
            </a:fld>
            <a:endParaRPr lang="en-US"/>
          </a:p>
        </p:txBody>
      </p:sp>
    </p:spTree>
    <p:extLst>
      <p:ext uri="{BB962C8B-B14F-4D97-AF65-F5344CB8AC3E}">
        <p14:creationId xmlns:p14="http://schemas.microsoft.com/office/powerpoint/2010/main" val="218425001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Category List (Partial)</a:t>
            </a:r>
            <a:endParaRPr lang="en-US" dirty="0"/>
          </a:p>
        </p:txBody>
      </p:sp>
      <p:sp>
        <p:nvSpPr>
          <p:cNvPr id="3" name="Content Placeholder 2"/>
          <p:cNvSpPr>
            <a:spLocks noGrp="1"/>
          </p:cNvSpPr>
          <p:nvPr>
            <p:ph idx="1"/>
          </p:nvPr>
        </p:nvSpPr>
        <p:spPr/>
        <p:txBody>
          <a:bodyPr>
            <a:normAutofit/>
          </a:bodyPr>
          <a:lstStyle/>
          <a:p>
            <a:r>
              <a:rPr lang="en-US" dirty="0" smtClean="0"/>
              <a:t>Business transaction</a:t>
            </a:r>
          </a:p>
          <a:p>
            <a:pPr lvl="1"/>
            <a:r>
              <a:rPr lang="en-US" dirty="0" smtClean="0"/>
              <a:t>Sale, Payment, Reservation</a:t>
            </a:r>
          </a:p>
          <a:p>
            <a:endParaRPr lang="en-US" dirty="0" smtClean="0"/>
          </a:p>
          <a:p>
            <a:r>
              <a:rPr lang="en-US" dirty="0" smtClean="0"/>
              <a:t>Product or service related to transaction</a:t>
            </a:r>
          </a:p>
          <a:p>
            <a:pPr lvl="1"/>
            <a:r>
              <a:rPr lang="en-US" dirty="0" smtClean="0"/>
              <a:t>Item, Flight, Seat</a:t>
            </a:r>
          </a:p>
          <a:p>
            <a:endParaRPr lang="en-US" dirty="0" smtClean="0"/>
          </a:p>
          <a:p>
            <a:r>
              <a:rPr lang="en-US" dirty="0" smtClean="0"/>
              <a:t>Where is the transaction recorded</a:t>
            </a:r>
          </a:p>
          <a:p>
            <a:pPr lvl="1"/>
            <a:r>
              <a:rPr lang="en-US" dirty="0" smtClean="0"/>
              <a:t>Register, Ledger, </a:t>
            </a:r>
            <a:r>
              <a:rPr lang="en-US" dirty="0" err="1" smtClean="0"/>
              <a:t>FlightManifest</a:t>
            </a:r>
            <a:endParaRPr lang="en-US" dirty="0" smtClean="0"/>
          </a:p>
          <a:p>
            <a:endParaRPr lang="en-US" dirty="0" smtClean="0"/>
          </a:p>
          <a:p>
            <a:r>
              <a:rPr lang="en-US" dirty="0" smtClean="0"/>
              <a:t>Place of service</a:t>
            </a:r>
          </a:p>
          <a:p>
            <a:pPr lvl="1"/>
            <a:r>
              <a:rPr lang="en-US" dirty="0" smtClean="0"/>
              <a:t>Store, Airport, Plane, Seat</a:t>
            </a:r>
          </a:p>
          <a:p>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8</a:t>
            </a:fld>
            <a:endParaRPr lang="en-US"/>
          </a:p>
        </p:txBody>
      </p:sp>
    </p:spTree>
    <p:extLst>
      <p:ext uri="{BB962C8B-B14F-4D97-AF65-F5344CB8AC3E}">
        <p14:creationId xmlns:p14="http://schemas.microsoft.com/office/powerpoint/2010/main" val="72205085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Identify Noun Phrase in Use Cases</a:t>
            </a:r>
            <a:endParaRPr lang="en-US" dirty="0"/>
          </a:p>
        </p:txBody>
      </p:sp>
      <p:sp>
        <p:nvSpPr>
          <p:cNvPr id="3" name="Content Placeholder 2"/>
          <p:cNvSpPr>
            <a:spLocks noGrp="1"/>
          </p:cNvSpPr>
          <p:nvPr>
            <p:ph idx="1"/>
          </p:nvPr>
        </p:nvSpPr>
        <p:spPr/>
        <p:txBody>
          <a:bodyPr/>
          <a:lstStyle/>
          <a:p>
            <a:pPr marL="114300" indent="0">
              <a:buNone/>
            </a:pPr>
            <a:r>
              <a:rPr lang="en-US" dirty="0" smtClean="0"/>
              <a:t>Basic Flow for a POS System</a:t>
            </a:r>
          </a:p>
          <a:p>
            <a:pPr marL="571500" indent="-457200">
              <a:buFont typeface="+mj-lt"/>
              <a:buAutoNum type="arabicPeriod"/>
            </a:pPr>
            <a:r>
              <a:rPr lang="en-US" b="1" dirty="0" smtClean="0"/>
              <a:t>Customer</a:t>
            </a:r>
            <a:r>
              <a:rPr lang="en-US" dirty="0" smtClean="0"/>
              <a:t> arrives at a </a:t>
            </a:r>
            <a:r>
              <a:rPr lang="en-US" b="1" dirty="0" smtClean="0"/>
              <a:t>POS checkout</a:t>
            </a:r>
            <a:r>
              <a:rPr lang="en-US" dirty="0" smtClean="0"/>
              <a:t> with </a:t>
            </a:r>
            <a:r>
              <a:rPr lang="en-US" b="1" dirty="0" smtClean="0"/>
              <a:t>goods</a:t>
            </a:r>
            <a:r>
              <a:rPr lang="en-US" dirty="0" smtClean="0"/>
              <a:t> and/or </a:t>
            </a:r>
            <a:r>
              <a:rPr lang="en-US" b="1" dirty="0" smtClean="0"/>
              <a:t>services </a:t>
            </a:r>
            <a:r>
              <a:rPr lang="en-US" dirty="0" smtClean="0"/>
              <a:t>to purchase</a:t>
            </a:r>
          </a:p>
          <a:p>
            <a:pPr marL="571500" indent="-457200">
              <a:buFont typeface="+mj-lt"/>
              <a:buAutoNum type="arabicPeriod"/>
            </a:pPr>
            <a:r>
              <a:rPr lang="en-US" b="1" dirty="0" smtClean="0"/>
              <a:t>Cashier </a:t>
            </a:r>
            <a:r>
              <a:rPr lang="en-US" dirty="0" smtClean="0"/>
              <a:t>start a new </a:t>
            </a:r>
            <a:r>
              <a:rPr lang="en-US" b="1" dirty="0" smtClean="0"/>
              <a:t>sale</a:t>
            </a:r>
          </a:p>
          <a:p>
            <a:pPr marL="571500" indent="-457200">
              <a:buFont typeface="+mj-lt"/>
              <a:buAutoNum type="arabicPeriod"/>
            </a:pPr>
            <a:r>
              <a:rPr lang="en-US" b="1" dirty="0" smtClean="0"/>
              <a:t>Cashier </a:t>
            </a:r>
            <a:r>
              <a:rPr lang="en-US" dirty="0" smtClean="0"/>
              <a:t>enters </a:t>
            </a:r>
            <a:r>
              <a:rPr lang="en-US" b="1" dirty="0" smtClean="0"/>
              <a:t>item identifier</a:t>
            </a:r>
          </a:p>
          <a:p>
            <a:pPr marL="571500" indent="-457200">
              <a:buFont typeface="+mj-lt"/>
              <a:buAutoNum type="arabicPeriod"/>
            </a:pPr>
            <a:r>
              <a:rPr lang="en-US" dirty="0" smtClean="0"/>
              <a:t>System records </a:t>
            </a:r>
            <a:r>
              <a:rPr lang="en-US" b="1" dirty="0" smtClean="0"/>
              <a:t>sale line item </a:t>
            </a:r>
            <a:r>
              <a:rPr lang="en-US" dirty="0" smtClean="0"/>
              <a:t>and presents </a:t>
            </a:r>
            <a:r>
              <a:rPr lang="en-US" b="1" dirty="0" smtClean="0"/>
              <a:t>item description</a:t>
            </a:r>
            <a:r>
              <a:rPr lang="en-US" dirty="0" smtClean="0"/>
              <a:t>, </a:t>
            </a:r>
            <a:r>
              <a:rPr lang="en-US" b="1" dirty="0" smtClean="0"/>
              <a:t>price</a:t>
            </a:r>
            <a:r>
              <a:rPr lang="en-US" dirty="0" smtClean="0"/>
              <a:t>, and </a:t>
            </a:r>
            <a:r>
              <a:rPr lang="en-US" b="1" dirty="0" smtClean="0"/>
              <a:t>running total</a:t>
            </a:r>
          </a:p>
          <a:p>
            <a:pPr marL="571500" indent="-457200">
              <a:buFont typeface="+mj-lt"/>
              <a:buAutoNum type="arabicPeriod"/>
            </a:pPr>
            <a:r>
              <a:rPr lang="en-US" dirty="0" smtClean="0"/>
              <a:t>…</a:t>
            </a:r>
          </a:p>
        </p:txBody>
      </p:sp>
      <p:sp>
        <p:nvSpPr>
          <p:cNvPr id="4" name="Slide Number Placeholder 3"/>
          <p:cNvSpPr>
            <a:spLocks noGrp="1"/>
          </p:cNvSpPr>
          <p:nvPr>
            <p:ph type="sldNum" sz="quarter" idx="12"/>
          </p:nvPr>
        </p:nvSpPr>
        <p:spPr/>
        <p:txBody>
          <a:bodyPr/>
          <a:lstStyle/>
          <a:p>
            <a:fld id="{B6F15528-21DE-4FAA-801E-634DDDAF4B2B}" type="slidenum">
              <a:rPr lang="en-US" smtClean="0"/>
              <a:pPr/>
              <a:t>9</a:t>
            </a:fld>
            <a:endParaRPr lang="en-US"/>
          </a:p>
        </p:txBody>
      </p:sp>
    </p:spTree>
    <p:extLst>
      <p:ext uri="{BB962C8B-B14F-4D97-AF65-F5344CB8AC3E}">
        <p14:creationId xmlns:p14="http://schemas.microsoft.com/office/powerpoint/2010/main" val="3338794158"/>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djacency">
  <a:themeElements>
    <a:clrScheme name="Adjacency">
      <a:dk1>
        <a:srgbClr val="2F2B20"/>
      </a:dk1>
      <a:lt1>
        <a:srgbClr val="FFFFFF"/>
      </a:lt1>
      <a:dk2>
        <a:srgbClr val="675E47"/>
      </a:dk2>
      <a:lt2>
        <a:srgbClr val="DFDCB7"/>
      </a:lt2>
      <a:accent1>
        <a:srgbClr val="A9A57C"/>
      </a:accent1>
      <a:accent2>
        <a:srgbClr val="9CBEBD"/>
      </a:accent2>
      <a:accent3>
        <a:srgbClr val="D2CB6C"/>
      </a:accent3>
      <a:accent4>
        <a:srgbClr val="95A39D"/>
      </a:accent4>
      <a:accent5>
        <a:srgbClr val="C89F5D"/>
      </a:accent5>
      <a:accent6>
        <a:srgbClr val="B1A089"/>
      </a:accent6>
      <a:hlink>
        <a:srgbClr val="D25814"/>
      </a:hlink>
      <a:folHlink>
        <a:srgbClr val="849A0A"/>
      </a:folHlink>
    </a:clrScheme>
    <a:fontScheme name="Office">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djacency">
      <a:fillStyleLst>
        <a:solidFill>
          <a:schemeClr val="phClr"/>
        </a:solidFill>
        <a:solidFill>
          <a:schemeClr val="phClr">
            <a:tint val="55000"/>
          </a:schemeClr>
        </a:solidFill>
        <a:solidFill>
          <a:schemeClr val="phClr"/>
        </a:soli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outerShdw blurRad="50800" dist="25400" algn="bl" rotWithShape="0">
              <a:srgbClr val="000000">
                <a:alpha val="60000"/>
              </a:srgbClr>
            </a:outerShdw>
          </a:effectLst>
        </a:effectStyle>
        <a:effectStyle>
          <a:effectLst/>
          <a:scene3d>
            <a:camera prst="orthographicFront">
              <a:rot lat="0" lon="0" rev="0"/>
            </a:camera>
            <a:lightRig rig="brightRoom" dir="tl">
              <a:rot lat="0" lon="0" rev="1800000"/>
            </a:lightRig>
          </a:scene3d>
          <a:sp3d contourW="10160" prstMaterial="dkEdge">
            <a:bevelT w="38100" h="50800" prst="angle"/>
            <a:contourClr>
              <a:schemeClr val="phClr">
                <a:shade val="40000"/>
                <a:satMod val="150000"/>
              </a:schemeClr>
            </a:contourClr>
          </a:sp3d>
        </a:effectStyle>
      </a:effectStyleLst>
      <a:bgFillStyleLst>
        <a:solidFill>
          <a:schemeClr val="phClr"/>
        </a:solidFill>
        <a:gradFill rotWithShape="1">
          <a:gsLst>
            <a:gs pos="0">
              <a:schemeClr val="phClr">
                <a:tint val="90000"/>
              </a:schemeClr>
            </a:gs>
            <a:gs pos="75000">
              <a:schemeClr val="phClr">
                <a:shade val="100000"/>
                <a:satMod val="115000"/>
              </a:schemeClr>
            </a:gs>
            <a:gs pos="100000">
              <a:schemeClr val="phClr">
                <a:shade val="70000"/>
                <a:satMod val="130000"/>
              </a:schemeClr>
            </a:gs>
          </a:gsLst>
          <a:path path="circle">
            <a:fillToRect l="20000" t="50000" r="100000" b="50000"/>
          </a:path>
        </a:gradFill>
        <a:blipFill rotWithShape="1">
          <a:blip xmlns:r="http://schemas.openxmlformats.org/officeDocument/2006/relationships" r:embed="rId1">
            <a:duotone>
              <a:schemeClr val="phClr">
                <a:tint val="97000"/>
              </a:schemeClr>
              <a:schemeClr val="phClr">
                <a:shade val="96000"/>
              </a:schemeClr>
            </a:duotone>
          </a:blip>
          <a:tile tx="0" ty="0" sx="32000" sy="32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Adjacency</Template>
  <TotalTime>581</TotalTime>
  <Words>1010</Words>
  <Application>Microsoft Office PowerPoint</Application>
  <PresentationFormat>On-screen Show (4:3)</PresentationFormat>
  <Paragraphs>207</Paragraphs>
  <Slides>24</Slides>
  <Notes>14</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24</vt:i4>
      </vt:variant>
    </vt:vector>
  </HeadingPairs>
  <TitlesOfParts>
    <vt:vector size="26" baseType="lpstr">
      <vt:lpstr>Adjacency</vt:lpstr>
      <vt:lpstr>Visio</vt:lpstr>
      <vt:lpstr>Domain Modeling</vt:lpstr>
      <vt:lpstr>Today</vt:lpstr>
      <vt:lpstr>Domain Model</vt:lpstr>
      <vt:lpstr>An Example – POS System </vt:lpstr>
      <vt:lpstr>Notation – UML Class Diagram</vt:lpstr>
      <vt:lpstr>How to Create Domain Model</vt:lpstr>
      <vt:lpstr>Finding Conceptual Classes</vt:lpstr>
      <vt:lpstr>Category List (Partial)</vt:lpstr>
      <vt:lpstr>Identify Noun Phrase in Use Cases</vt:lpstr>
      <vt:lpstr>List and Draw UML Diagram</vt:lpstr>
      <vt:lpstr>Part of POS System </vt:lpstr>
      <vt:lpstr>Attributes vs. Classes</vt:lpstr>
      <vt:lpstr>Description Classes</vt:lpstr>
      <vt:lpstr>When to use Description Class</vt:lpstr>
      <vt:lpstr>Avoid Premature Design</vt:lpstr>
      <vt:lpstr>Confusion with Databases</vt:lpstr>
      <vt:lpstr>Don’t Have Too Much Details</vt:lpstr>
      <vt:lpstr>Association Notations</vt:lpstr>
      <vt:lpstr>Cardinality (or Multiplicity)</vt:lpstr>
      <vt:lpstr>More Association</vt:lpstr>
      <vt:lpstr>Attributes</vt:lpstr>
      <vt:lpstr>Visibility in Domain Models</vt:lpstr>
      <vt:lpstr>POS Domain Model</vt:lpstr>
      <vt:lpstr>Next …</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Chandan Rupakheti</dc:creator>
  <cp:lastModifiedBy>Windows User</cp:lastModifiedBy>
  <cp:revision>128</cp:revision>
  <dcterms:created xsi:type="dcterms:W3CDTF">2006-08-16T00:00:00Z</dcterms:created>
  <dcterms:modified xsi:type="dcterms:W3CDTF">2013-10-04T12:25:43Z</dcterms:modified>
</cp:coreProperties>
</file>